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5705974" r:id="rId2"/>
    <p:sldId id="2145705983" r:id="rId3"/>
    <p:sldId id="2145705986" r:id="rId4"/>
    <p:sldId id="2145706012" r:id="rId5"/>
    <p:sldId id="2145706013" r:id="rId6"/>
    <p:sldId id="2145706014" r:id="rId7"/>
    <p:sldId id="2145706010" r:id="rId8"/>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31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8FFB"/>
    <a:srgbClr val="4AD214"/>
    <a:srgbClr val="50EC18"/>
    <a:srgbClr val="000000"/>
    <a:srgbClr val="ECF3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71" autoAdjust="0"/>
    <p:restoredTop sz="94624" autoAdjust="0"/>
  </p:normalViewPr>
  <p:slideViewPr>
    <p:cSldViewPr snapToGrid="0">
      <p:cViewPr varScale="1">
        <p:scale>
          <a:sx n="116" d="100"/>
          <a:sy n="116" d="100"/>
        </p:scale>
        <p:origin x="-390" y="-210"/>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04" y="90"/>
      </p:cViewPr>
      <p:guideLst>
        <p:guide orient="horz" pos="3127"/>
        <p:guide pos="216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805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6F50BC1F-B0E6-4125-867C-81027D9704C2}" type="datetimeFigureOut">
              <a:rPr lang="ru-RU" smtClean="0"/>
              <a:pPr/>
              <a:t>01.02.2023</a:t>
            </a:fld>
            <a:endParaRPr lang="ru-RU"/>
          </a:p>
        </p:txBody>
      </p:sp>
      <p:sp>
        <p:nvSpPr>
          <p:cNvPr id="4" name="Slide Image Placeholder 3"/>
          <p:cNvSpPr>
            <a:spLocks noGrp="1" noRot="1" noChangeAspect="1"/>
          </p:cNvSpPr>
          <p:nvPr>
            <p:ph type="sldImg" idx="2"/>
          </p:nvPr>
        </p:nvSpPr>
        <p:spPr>
          <a:xfrm>
            <a:off x="450850"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4"/>
            <a:ext cx="2971800" cy="49805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706327F-9E2C-49E1-BFF1-D6AB0EB4E3B0}" type="slidenum">
              <a:rPr lang="ru-RU" smtClean="0"/>
              <a:pPr/>
              <a:t>‹#›</a:t>
            </a:fld>
            <a:endParaRPr lang="ru-RU"/>
          </a:p>
        </p:txBody>
      </p:sp>
    </p:spTree>
    <p:extLst>
      <p:ext uri="{BB962C8B-B14F-4D97-AF65-F5344CB8AC3E}">
        <p14:creationId xmlns:p14="http://schemas.microsoft.com/office/powerpoint/2010/main" xmlns=""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7753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834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29403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36224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22077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2652844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32F8EDCF-3979-41F7-BD55-BB5BBB9BBD40}"/>
              </a:ext>
            </a:extLst>
          </p:cNvPr>
          <p:cNvPicPr>
            <a:picLocks noChangeAspect="1"/>
          </p:cNvPicPr>
          <p:nvPr userDrawn="1"/>
        </p:nvPicPr>
        <p:blipFill>
          <a:blip r:embed="rId2" cstate="email">
            <a:extLst>
              <a:ext uri="{BEBA8EAE-BF5A-486C-A8C5-ECC9F3942E4B}">
                <a14:imgProps xmlns:a14="http://schemas.microsoft.com/office/drawing/2010/main" xmlns="">
                  <a14:imgLayer r:embed="rId3">
                    <a14:imgEffect>
                      <a14:sharpenSoften amount="-100000"/>
                    </a14:imgEffect>
                    <a14:imgEffect>
                      <a14:brightnessContrast bright="-3000" contrast="43000"/>
                    </a14:imgEffect>
                  </a14:imgLayer>
                </a14:imgProps>
              </a:ext>
              <a:ext uri="{28A0092B-C50C-407E-A947-70E740481C1C}">
                <a14:useLocalDpi xmlns:a14="http://schemas.microsoft.com/office/drawing/2010/main" xmlns=""/>
              </a:ext>
            </a:extLst>
          </a:blip>
          <a:stretch>
            <a:fillRect/>
          </a:stretch>
        </p:blipFill>
        <p:spPr>
          <a:xfrm>
            <a:off x="2467" y="0"/>
            <a:ext cx="12187066" cy="6858000"/>
          </a:xfrm>
          <a:prstGeom prst="rect">
            <a:avLst/>
          </a:prstGeom>
        </p:spPr>
      </p:pic>
      <p:pic>
        <p:nvPicPr>
          <p:cNvPr id="31" name="Graphic 30">
            <a:extLst>
              <a:ext uri="{FF2B5EF4-FFF2-40B4-BE49-F238E27FC236}">
                <a16:creationId xmlns:a16="http://schemas.microsoft.com/office/drawing/2014/main" xmlns="" id="{600ECAF2-0587-4773-A8C1-4D6880FB46E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a16="http://schemas.microsoft.com/office/drawing/2014/main" xmlns="" id="{4EF3EC6F-C1C3-4A34-A49E-2140E8798FD3}"/>
              </a:ext>
            </a:extLst>
          </p:cNvPr>
          <p:cNvPicPr>
            <a:picLocks noChangeAspect="1"/>
          </p:cNvPicPr>
          <p:nvPr userDrawn="1"/>
        </p:nvPicPr>
        <p:blipFill>
          <a:blip r:embed="rId6" cstate="email">
            <a:extLst>
              <a:ext uri="{28A0092B-C50C-407E-A947-70E740481C1C}">
                <a14:useLocalDpi xmlns:a14="http://schemas.microsoft.com/office/drawing/2010/main" xmlns=""/>
              </a:ext>
              <a:ext uri="{96DAC541-7B7A-43D3-8B79-37D633B846F1}">
                <asvg:svgBlip xmlns="" xmlns:asvg="http://schemas.microsoft.com/office/drawing/2016/SVG/main"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a16="http://schemas.microsoft.com/office/drawing/2014/main" xmlns="" id="{9E4F7286-A239-DD81-BF01-75877A7B36B8}"/>
              </a:ext>
            </a:extLst>
          </p:cNvPr>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xmlns=""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B521EB3-2623-4D19-8CFB-BC2369EED612}"/>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a16="http://schemas.microsoft.com/office/drawing/2014/main" xmlns=""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a16="http://schemas.microsoft.com/office/drawing/2014/main" xmlns=""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a16="http://schemas.microsoft.com/office/drawing/2014/main" xmlns=""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a16="http://schemas.microsoft.com/office/drawing/2014/main" xmlns=""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a16="http://schemas.microsoft.com/office/drawing/2014/main" xmlns=""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a16="http://schemas.microsoft.com/office/drawing/2014/main" xmlns=""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a16="http://schemas.microsoft.com/office/drawing/2014/main" xmlns=""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a16="http://schemas.microsoft.com/office/drawing/2014/main" xmlns="" id="{A3BF2925-A944-4DEF-BDE1-1973DF8BFA44}"/>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DF2037-6562-4039-80B1-04012E84ED84}"/>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2" name="Title 1">
            <a:extLst>
              <a:ext uri="{FF2B5EF4-FFF2-40B4-BE49-F238E27FC236}">
                <a16:creationId xmlns:a16="http://schemas.microsoft.com/office/drawing/2014/main" xmlns=""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a16="http://schemas.microsoft.com/office/drawing/2014/main" xmlns=""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xmlns=""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xmlns="" val="9358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B5124AE1-3373-448C-80E2-E9265CF5F063}"/>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7604" t="4749" r="28361" b="2554"/>
          <a:stretch/>
        </p:blipFill>
        <p:spPr>
          <a:xfrm>
            <a:off x="0" y="-1"/>
            <a:ext cx="12192000" cy="6858001"/>
          </a:xfrm>
          <a:prstGeom prst="rect">
            <a:avLst/>
          </a:prstGeom>
        </p:spPr>
      </p:pic>
      <p:pic>
        <p:nvPicPr>
          <p:cNvPr id="13" name="Рисунок 3">
            <a:extLst>
              <a:ext uri="{FF2B5EF4-FFF2-40B4-BE49-F238E27FC236}">
                <a16:creationId xmlns:a16="http://schemas.microsoft.com/office/drawing/2014/main" xmlns="" id="{EB23B8DB-BC73-45EA-A03C-A38BD4EB814C}"/>
              </a:ext>
            </a:extLst>
          </p:cNvPr>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6408940" y="-1397790"/>
            <a:ext cx="7778006" cy="8953500"/>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a16="http://schemas.microsoft.com/office/drawing/2014/main" xmlns="" id="{1DD942AD-C424-7CE0-7B0D-B50DF65F33D8}"/>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xmlns=""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a16="http://schemas.microsoft.com/office/drawing/2014/main" xmlns="" id="{68DBB5B4-50CD-1B4B-8975-3DEEE9D085D6}"/>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1299" t="8615" r="33866" b="8615"/>
          <a:stretch/>
        </p:blipFill>
        <p:spPr>
          <a:xfrm>
            <a:off x="-1" y="0"/>
            <a:ext cx="12192001" cy="6858000"/>
          </a:xfrm>
          <a:prstGeom prst="rect">
            <a:avLst/>
          </a:prstGeom>
        </p:spPr>
      </p:pic>
      <p:pic>
        <p:nvPicPr>
          <p:cNvPr id="11" name="Рисунок 1">
            <a:extLst>
              <a:ext uri="{FF2B5EF4-FFF2-40B4-BE49-F238E27FC236}">
                <a16:creationId xmlns:a16="http://schemas.microsoft.com/office/drawing/2014/main" xmlns=""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a16="http://schemas.microsoft.com/office/drawing/2014/main" xmlns=""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a16="http://schemas.microsoft.com/office/drawing/2014/main" xmlns=""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xmlns="" val="3325099050"/>
      </p:ext>
    </p:extLst>
  </p:cSld>
  <p:clrMapOvr>
    <a:masterClrMapping/>
  </p:clrMapOvr>
  <p:extLst>
    <p:ext uri="{DCECCB84-F9BA-43D5-87BE-67443E8EF086}">
      <p15:sldGuideLst xmlns:p15="http://schemas.microsoft.com/office/powerpoint/2012/main" xmlns="">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a16="http://schemas.microsoft.com/office/drawing/2014/main" xmlns=""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a16="http://schemas.microsoft.com/office/drawing/2014/main" xmlns="" id="{9B7282BB-B59B-48E2-AF8B-BEEF0562D3C8}"/>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1709215473"/>
      </p:ext>
    </p:extLst>
  </p:cSld>
  <p:clrMapOvr>
    <a:masterClrMapping/>
  </p:clrMapOvr>
  <p:extLst>
    <p:ext uri="{DCECCB84-F9BA-43D5-87BE-67443E8EF086}">
      <p15:sldGuideLst xmlns:p15="http://schemas.microsoft.com/office/powerpoint/2012/main" xmlns="">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a16="http://schemas.microsoft.com/office/drawing/2014/main" xmlns=""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a16="http://schemas.microsoft.com/office/drawing/2014/main" xmlns=""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a16="http://schemas.microsoft.com/office/drawing/2014/main" xmlns="" id="{4C51396B-EE1F-4000-A317-FA1287DCFF3D}"/>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4158211560"/>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a16="http://schemas.microsoft.com/office/drawing/2014/main" xmlns=""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a16="http://schemas.microsoft.com/office/drawing/2014/main" xmlns=""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a16="http://schemas.microsoft.com/office/drawing/2014/main" xmlns=""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a16="http://schemas.microsoft.com/office/drawing/2014/main" xmlns=""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a16="http://schemas.microsoft.com/office/drawing/2014/main" xmlns=""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a16="http://schemas.microsoft.com/office/drawing/2014/main" xmlns=""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a16="http://schemas.microsoft.com/office/drawing/2014/main" xmlns=""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a16="http://schemas.microsoft.com/office/drawing/2014/main" xmlns=""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a16="http://schemas.microsoft.com/office/drawing/2014/main" xmlns=""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a16="http://schemas.microsoft.com/office/drawing/2014/main" xmlns=""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a16="http://schemas.microsoft.com/office/drawing/2014/main" xmlns=""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a16="http://schemas.microsoft.com/office/drawing/2014/main" xmlns=""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a16="http://schemas.microsoft.com/office/drawing/2014/main" xmlns=""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a16="http://schemas.microsoft.com/office/drawing/2014/main" xmlns=""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a16="http://schemas.microsoft.com/office/drawing/2014/main" xmlns=""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a16="http://schemas.microsoft.com/office/drawing/2014/main" xmlns=""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a16="http://schemas.microsoft.com/office/drawing/2014/main" xmlns=""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a16="http://schemas.microsoft.com/office/drawing/2014/main" xmlns=""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a16="http://schemas.microsoft.com/office/drawing/2014/main" xmlns=""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a16="http://schemas.microsoft.com/office/drawing/2014/main" xmlns="" id="{BD23FBFB-9113-455B-8ABB-EF8D168BFBD2}"/>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433900524"/>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a16="http://schemas.microsoft.com/office/drawing/2014/main" xmlns=""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a16="http://schemas.microsoft.com/office/drawing/2014/main" xmlns=""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a16="http://schemas.microsoft.com/office/drawing/2014/main" xmlns=""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a16="http://schemas.microsoft.com/office/drawing/2014/main" xmlns=""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a16="http://schemas.microsoft.com/office/drawing/2014/main" xmlns=""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a16="http://schemas.microsoft.com/office/drawing/2014/main" xmlns=""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a16="http://schemas.microsoft.com/office/drawing/2014/main" xmlns=""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a16="http://schemas.microsoft.com/office/drawing/2014/main" xmlns=""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a16="http://schemas.microsoft.com/office/drawing/2014/main" xmlns=""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a16="http://schemas.microsoft.com/office/drawing/2014/main" xmlns=""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a16="http://schemas.microsoft.com/office/drawing/2014/main" xmlns=""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a16="http://schemas.microsoft.com/office/drawing/2014/main" xmlns=""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a16="http://schemas.microsoft.com/office/drawing/2014/main" xmlns=""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a16="http://schemas.microsoft.com/office/drawing/2014/main" xmlns=""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a16="http://schemas.microsoft.com/office/drawing/2014/main" xmlns=""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a16="http://schemas.microsoft.com/office/drawing/2014/main" xmlns=""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xmlns=""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a16="http://schemas.microsoft.com/office/drawing/2014/main" xmlns=""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a16="http://schemas.microsoft.com/office/drawing/2014/main" xmlns="" id="{26345194-BD72-4106-8639-F2E07A52DCF5}"/>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1152641558"/>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xmlns="" id="{9E46D484-19A6-4B6B-BDF5-A6692731BBCC}"/>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a16="http://schemas.microsoft.com/office/drawing/2014/main" xmlns=""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a16="http://schemas.microsoft.com/office/drawing/2014/main" xmlns=""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a16="http://schemas.microsoft.com/office/drawing/2014/main" xmlns=""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a16="http://schemas.microsoft.com/office/drawing/2014/main" xmlns=""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a16="http://schemas.microsoft.com/office/drawing/2014/main" xmlns=""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a16="http://schemas.microsoft.com/office/drawing/2014/main" xmlns="" id="{8E643017-68A8-4D7A-A149-A31F01702CDC}"/>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xmlns=""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pPr/>
              <a:t>‹#›</a:t>
            </a:fld>
            <a:endParaRPr lang="ru-RU"/>
          </a:p>
        </p:txBody>
      </p:sp>
    </p:spTree>
    <p:extLst>
      <p:ext uri="{BB962C8B-B14F-4D97-AF65-F5344CB8AC3E}">
        <p14:creationId xmlns:p14="http://schemas.microsoft.com/office/powerpoint/2010/main" xmlns=""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123" Type="http://schemas.openxmlformats.org/officeDocument/2006/relationships/image" Target="../media/image3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125" Type="http://schemas.openxmlformats.org/officeDocument/2006/relationships/image" Target="../media/image124.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4.xml"/><Relationship Id="rId15" Type="http://schemas.openxmlformats.org/officeDocument/2006/relationships/image" Target="../media/image14.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77.svg"/><Relationship Id="rId3"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notesSlide" Target="../notesSlides/notesSlide3.xml"/><Relationship Id="rId29" Type="http://schemas.openxmlformats.org/officeDocument/2006/relationships/image" Target="../media/image260.svg"/><Relationship Id="rId1" Type="http://schemas.openxmlformats.org/officeDocument/2006/relationships/slideLayout" Target="../slideLayouts/slideLayout4.xml"/><Relationship Id="rId32" Type="http://schemas.openxmlformats.org/officeDocument/2006/relationships/hyperlink" Target="https://rosreestr.gov.ru/open-service/statistika-i-analitika/reyting-kadastrovykh%20inzhenerov/" TargetMode="External"/><Relationship Id="rId31" Type="http://schemas.openxmlformats.org/officeDocument/2006/relationships/image" Target="../media/image20.em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0" Type="http://schemas.openxmlformats.org/officeDocument/2006/relationships/image" Target="../media/image22.png"/><Relationship Id="rId85" Type="http://schemas.openxmlformats.org/officeDocument/2006/relationships/image" Target="../media/image84.svg"/><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79" Type="http://schemas.openxmlformats.org/officeDocument/2006/relationships/image" Target="../media/image78.svg"/><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125" Type="http://schemas.openxmlformats.org/officeDocument/2006/relationships/image" Target="../media/image124.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127" Type="http://schemas.openxmlformats.org/officeDocument/2006/relationships/image" Target="../media/image236.svg"/><Relationship Id="rId4" Type="http://schemas.openxmlformats.org/officeDocument/2006/relationships/image" Target="../media/image24.png"/><Relationship Id="rId126"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77"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301924" y="2535644"/>
            <a:ext cx="6092382" cy="35965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chemeClr val="tx2">
                    <a:lumMod val="50000"/>
                  </a:schemeClr>
                </a:solidFill>
              </a:rPr>
              <a:t>ПАМЯТКА</a:t>
            </a:r>
            <a:endParaRPr lang="ru-RU" sz="2800" b="1" dirty="0">
              <a:solidFill>
                <a:schemeClr val="tx2">
                  <a:lumMod val="50000"/>
                </a:schemeClr>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1924" y="231565"/>
            <a:ext cx="2773481" cy="973781"/>
          </a:xfrm>
          <a:prstGeom prst="rect">
            <a:avLst/>
          </a:prstGeom>
        </p:spPr>
      </p:pic>
      <p:pic>
        <p:nvPicPr>
          <p:cNvPr id="10" name="Graphic 415">
            <a:extLst>
              <a:ext uri="{FF2B5EF4-FFF2-40B4-BE49-F238E27FC236}">
                <a16:creationId xmlns:a16="http://schemas.microsoft.com/office/drawing/2014/main" xmlns="" id="{ED2A3B9D-8C48-4531-A4CB-5EC3ECCE88A0}"/>
              </a:ext>
            </a:extLst>
          </p:cNvPr>
          <p:cNvPicPr>
            <a:picLocks noChangeAspect="1"/>
          </p:cNvPicPr>
          <p:nvPr/>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123"/>
              </a:ext>
            </a:extLst>
          </a:blip>
          <a:stretch>
            <a:fillRect/>
          </a:stretch>
        </p:blipFill>
        <p:spPr>
          <a:xfrm>
            <a:off x="7536415" y="2622598"/>
            <a:ext cx="3379116" cy="1599448"/>
          </a:xfrm>
          <a:prstGeom prst="rect">
            <a:avLst/>
          </a:prstGeom>
          <a:effectLst>
            <a:outerShdw blurRad="50800" dist="38100" dir="2700000" algn="tl" rotWithShape="0">
              <a:prstClr val="black">
                <a:alpha val="7000"/>
              </a:prstClr>
            </a:outerShdw>
          </a:effectLst>
        </p:spPr>
      </p:pic>
      <p:sp>
        <p:nvSpPr>
          <p:cNvPr id="7" name="Подзаголовок 2">
            <a:extLst>
              <a:ext uri="{FF2B5EF4-FFF2-40B4-BE49-F238E27FC236}">
                <a16:creationId xmlns:a16="http://schemas.microsoft.com/office/drawing/2014/main" xmlns="" id="{CCA361A7-6838-41FC-970E-F714A101A8B9}"/>
              </a:ext>
            </a:extLst>
          </p:cNvPr>
          <p:cNvSpPr txBox="1">
            <a:spLocks/>
          </p:cNvSpPr>
          <p:nvPr/>
        </p:nvSpPr>
        <p:spPr>
          <a:xfrm>
            <a:off x="584038" y="3394164"/>
            <a:ext cx="5528154" cy="1655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smtClean="0">
                <a:solidFill>
                  <a:schemeClr val="tx2">
                    <a:lumMod val="50000"/>
                  </a:schemeClr>
                </a:solidFill>
                <a:cs typeface="Times New Roman" panose="02020603050405020304" pitchFamily="18" charset="0"/>
              </a:rPr>
              <a:t>Процедура государственной регистрации прав собственности</a:t>
            </a:r>
            <a:endParaRPr lang="ru-RU" sz="3200" b="1" dirty="0">
              <a:solidFill>
                <a:schemeClr val="tx2">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1437024554"/>
      </p:ext>
    </p:extLst>
  </p:cSld>
  <p:clrMapOvr>
    <a:masterClrMapping/>
  </p:clrMapOvr>
  <mc:AlternateContent xmlns:mc="http://schemas.openxmlformats.org/markup-compatibility/2006">
    <mc:Choice xmlns:p14="http://schemas.microsoft.com/office/powerpoint/2010/main" xmlns="" Requires="p14">
      <p:transition spd="slow" p14:dur="27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235440" y="6371168"/>
            <a:ext cx="2419632" cy="337203"/>
          </a:xfrm>
        </p:spPr>
        <p:txBody>
          <a:bodyPr/>
          <a:lstStyle/>
          <a:p>
            <a:pPr defTabSz="465670"/>
            <a:fld id="{35ACA335-37F7-42C7-872A-92C3D7072F89}" type="slidenum">
              <a:rPr lang="ru-RU">
                <a:solidFill>
                  <a:srgbClr val="FFFFFF"/>
                </a:solidFill>
                <a:latin typeface="Arial"/>
              </a:rPr>
              <a:pPr defTabSz="465670"/>
              <a:t>2</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30" name="Заголовок 1"/>
          <p:cNvSpPr>
            <a:spLocks noGrp="1"/>
          </p:cNvSpPr>
          <p:nvPr>
            <p:ph type="title"/>
          </p:nvPr>
        </p:nvSpPr>
        <p:spPr>
          <a:xfrm>
            <a:off x="1012192" y="113084"/>
            <a:ext cx="11031034" cy="809948"/>
          </a:xfrm>
        </p:spPr>
        <p:txBody>
          <a:bodyPr>
            <a:noAutofit/>
          </a:bodyPr>
          <a:lstStyle/>
          <a:p>
            <a:pPr algn="ctr"/>
            <a:r>
              <a:rPr lang="ru-RU" b="1" dirty="0" smtClean="0">
                <a:solidFill>
                  <a:srgbClr val="188FFB"/>
                </a:solidFill>
              </a:rPr>
              <a:t>ПАМЯТКА порядка государственной</a:t>
            </a:r>
            <a:r>
              <a:rPr lang="ru-RU" dirty="0" smtClean="0">
                <a:solidFill>
                  <a:srgbClr val="188FFB"/>
                </a:solidFill>
              </a:rPr>
              <a:t> регистрации </a:t>
            </a:r>
            <a:r>
              <a:rPr lang="ru-RU" b="1" dirty="0" smtClean="0">
                <a:solidFill>
                  <a:srgbClr val="188FFB"/>
                </a:solidFill>
              </a:rPr>
              <a:t>прав собственности</a:t>
            </a:r>
            <a:endParaRPr lang="ru-RU" b="1" dirty="0">
              <a:solidFill>
                <a:srgbClr val="188FFB"/>
              </a:solidFill>
            </a:endParaRPr>
          </a:p>
        </p:txBody>
      </p:sp>
      <p:sp>
        <p:nvSpPr>
          <p:cNvPr id="8" name="TextBox 7"/>
          <p:cNvSpPr txBox="1"/>
          <p:nvPr/>
        </p:nvSpPr>
        <p:spPr>
          <a:xfrm>
            <a:off x="256276" y="949063"/>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Первый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Заголовок 2">
            <a:extLst>
              <a:ext uri="{FF2B5EF4-FFF2-40B4-BE49-F238E27FC236}">
                <a16:creationId xmlns:a16="http://schemas.microsoft.com/office/drawing/2014/main" xmlns="" id="{7F149AF4-7763-4501-ADF0-105F3A43E509}"/>
              </a:ext>
            </a:extLst>
          </p:cNvPr>
          <p:cNvSpPr txBox="1">
            <a:spLocks/>
          </p:cNvSpPr>
          <p:nvPr/>
        </p:nvSpPr>
        <p:spPr>
          <a:xfrm>
            <a:off x="1113334" y="2159112"/>
            <a:ext cx="10828751" cy="12844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выдается органом местного самоуправления по месту нахождения такого земельного участка.</a:t>
            </a:r>
          </a:p>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dirty="0">
              <a:solidFill>
                <a:schemeClr val="tx2">
                  <a:lumMod val="50000"/>
                </a:schemeClr>
              </a:solidFill>
              <a:latin typeface="+mn-lt"/>
              <a:cs typeface="Times New Roman" panose="02020603050405020304" pitchFamily="18" charset="0"/>
            </a:endParaRPr>
          </a:p>
        </p:txBody>
      </p:sp>
      <p:sp>
        <p:nvSpPr>
          <p:cNvPr id="10" name="Прямоугольник 9"/>
          <p:cNvSpPr/>
          <p:nvPr/>
        </p:nvSpPr>
        <p:spPr>
          <a:xfrm>
            <a:off x="1841326" y="3506972"/>
            <a:ext cx="10008297" cy="2800767"/>
          </a:xfrm>
          <a:prstGeom prst="rect">
            <a:avLst/>
          </a:prstGeom>
          <a:ln>
            <a:solidFill>
              <a:schemeClr val="accent2">
                <a:lumMod val="75000"/>
              </a:schemeClr>
            </a:solidFill>
          </a:ln>
        </p:spPr>
        <p:txBody>
          <a:bodyPr wrap="square">
            <a:spAutoFit/>
          </a:bodyPr>
          <a:lstStyle/>
          <a:p>
            <a:pPr marL="174625" indent="276225" defTabSz="447675">
              <a:tabLst>
                <a:tab pos="447675" algn="l"/>
                <a:tab pos="536575" algn="l"/>
              </a:tabLst>
            </a:pPr>
            <a:r>
              <a:rPr lang="ru-RU" sz="1400" dirty="0" smtClean="0">
                <a:solidFill>
                  <a:schemeClr val="tx2">
                    <a:lumMod val="50000"/>
                  </a:schemeClr>
                </a:solidFill>
                <a:cs typeface="Times New Roman" panose="02020603050405020304" pitchFamily="18" charset="0"/>
              </a:rPr>
              <a:t>	</a:t>
            </a:r>
            <a:r>
              <a:rPr lang="ru-RU" sz="1350" b="1" dirty="0">
                <a:solidFill>
                  <a:schemeClr val="tx2">
                    <a:lumMod val="50000"/>
                  </a:schemeClr>
                </a:solidFill>
                <a:cs typeface="Times New Roman" panose="02020603050405020304" pitchFamily="18" charset="0"/>
              </a:rPr>
              <a:t>Уполномоченные на выдачу разрешений на строительство орган исполнительной власти </a:t>
            </a:r>
            <a:endParaRPr lang="ru-RU" sz="1350" b="1" dirty="0" smtClean="0">
              <a:solidFill>
                <a:schemeClr val="tx2">
                  <a:lumMod val="50000"/>
                </a:schemeClr>
              </a:solidFill>
              <a:cs typeface="Times New Roman" panose="02020603050405020304" pitchFamily="18" charset="0"/>
            </a:endParaRPr>
          </a:p>
          <a:p>
            <a:pPr marL="174625" indent="276225" defTabSz="447675">
              <a:tabLst>
                <a:tab pos="447675" algn="l"/>
                <a:tab pos="536575" algn="l"/>
              </a:tabLst>
            </a:pPr>
            <a:r>
              <a:rPr lang="ru-RU" sz="1350" b="1" dirty="0" smtClean="0">
                <a:solidFill>
                  <a:schemeClr val="tx2">
                    <a:lumMod val="50000"/>
                  </a:schemeClr>
                </a:solidFill>
                <a:cs typeface="Times New Roman" panose="02020603050405020304" pitchFamily="18" charset="0"/>
              </a:rPr>
              <a:t>в </a:t>
            </a:r>
            <a:r>
              <a:rPr lang="ru-RU" sz="1350" b="1" dirty="0">
                <a:solidFill>
                  <a:schemeClr val="tx2">
                    <a:lumMod val="50000"/>
                  </a:schemeClr>
                </a:solidFill>
                <a:cs typeface="Times New Roman" panose="02020603050405020304" pitchFamily="18" charset="0"/>
              </a:rPr>
              <a:t>течение 10 (десяти) дней со дня получения заявления о выдаче разрешения на строительство</a:t>
            </a:r>
            <a:r>
              <a:rPr lang="ru-RU" sz="1350" b="1" dirty="0" smtClean="0">
                <a:solidFill>
                  <a:schemeClr val="tx2">
                    <a:lumMod val="50000"/>
                  </a:schemeClr>
                </a:solidFill>
                <a:cs typeface="Times New Roman" panose="02020603050405020304" pitchFamily="18" charset="0"/>
              </a:rPr>
              <a:t>:</a:t>
            </a:r>
          </a:p>
          <a:p>
            <a:pPr marL="174625" indent="276225"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проверку наличия документов, прилагаемых к заявлению;</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a:t>
            </a:r>
            <a:r>
              <a:rPr lang="ru-RU" sz="1350" dirty="0">
                <a:solidFill>
                  <a:schemeClr val="tx2">
                    <a:lumMod val="50000"/>
                  </a:schemeClr>
                </a:solidFill>
                <a:cs typeface="Times New Roman" panose="02020603050405020304" pitchFamily="18" charset="0"/>
              </a:rPr>
              <a:t>проверку соответствия проектной документации или схемы планировочной организации земельного участка с обозначением места размещения </a:t>
            </a:r>
            <a:r>
              <a:rPr lang="ru-RU" sz="1350" dirty="0" smtClean="0">
                <a:solidFill>
                  <a:schemeClr val="tx2">
                    <a:lumMod val="50000"/>
                  </a:schemeClr>
                </a:solidFill>
                <a:cs typeface="Times New Roman" panose="02020603050405020304" pitchFamily="18" charset="0"/>
              </a:rPr>
              <a:t>объекта, требованиям </a:t>
            </a:r>
            <a:r>
              <a:rPr lang="ru-RU" sz="1350" dirty="0">
                <a:solidFill>
                  <a:schemeClr val="tx2">
                    <a:lumMod val="50000"/>
                  </a:schemeClr>
                </a:solidFill>
                <a:cs typeface="Times New Roman" panose="02020603050405020304" pitchFamily="18" charset="0"/>
              </a:rPr>
              <a:t>градостроительного плана земельного </a:t>
            </a:r>
            <a:r>
              <a:rPr lang="ru-RU" sz="1350" dirty="0" smtClean="0">
                <a:solidFill>
                  <a:schemeClr val="tx2">
                    <a:lumMod val="50000"/>
                  </a:schemeClr>
                </a:solidFill>
                <a:cs typeface="Times New Roman" panose="02020603050405020304" pitchFamily="18" charset="0"/>
              </a:rPr>
              <a:t>участка. </a:t>
            </a:r>
            <a:r>
              <a:rPr lang="ru-RU" sz="1350" dirty="0">
                <a:solidFill>
                  <a:schemeClr val="tx2">
                    <a:lumMod val="50000"/>
                  </a:schemeClr>
                </a:solidFill>
                <a:cs typeface="Times New Roman" panose="02020603050405020304" pitchFamily="18" charset="0"/>
              </a:rPr>
              <a:t>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r>
              <a:rPr lang="ru-RU" sz="1350" dirty="0" smtClean="0">
                <a:solidFill>
                  <a:schemeClr val="tx2">
                    <a:lumMod val="50000"/>
                  </a:schemeClr>
                </a:solidFill>
                <a:cs typeface="Times New Roman" panose="02020603050405020304" pitchFamily="18" charset="0"/>
              </a:rPr>
              <a:t>;</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a:solidFill>
                  <a:schemeClr val="tx2">
                    <a:lumMod val="50000"/>
                  </a:schemeClr>
                </a:solidFill>
                <a:cs typeface="Times New Roman" panose="02020603050405020304" pitchFamily="18" charset="0"/>
              </a:rPr>
              <a:t>	</a:t>
            </a:r>
            <a:r>
              <a:rPr lang="ru-RU" sz="1350" dirty="0" smtClean="0">
                <a:solidFill>
                  <a:schemeClr val="tx2">
                    <a:lumMod val="50000"/>
                  </a:schemeClr>
                </a:solidFill>
                <a:cs typeface="Times New Roman" panose="02020603050405020304" pitchFamily="18" charset="0"/>
              </a:rPr>
              <a:t>выдают </a:t>
            </a:r>
            <a:r>
              <a:rPr lang="ru-RU" sz="1350" dirty="0">
                <a:solidFill>
                  <a:schemeClr val="tx2">
                    <a:lumMod val="50000"/>
                  </a:schemeClr>
                </a:solidFill>
                <a:cs typeface="Times New Roman" panose="02020603050405020304" pitchFamily="18" charset="0"/>
              </a:rPr>
              <a:t>разрешение на строительство или отказывают в выдаче такого разрешения с указанием причин отказа.</a:t>
            </a:r>
            <a:endParaRPr lang="ru-RU" sz="1350" dirty="0">
              <a:solidFill>
                <a:schemeClr val="tx2">
                  <a:lumMod val="50000"/>
                </a:schemeClr>
              </a:solidFill>
            </a:endParaRPr>
          </a:p>
        </p:txBody>
      </p:sp>
      <p:sp>
        <p:nvSpPr>
          <p:cNvPr id="11" name="Заголовок 2">
            <a:extLst>
              <a:ext uri="{FF2B5EF4-FFF2-40B4-BE49-F238E27FC236}">
                <a16:creationId xmlns:a16="http://schemas.microsoft.com/office/drawing/2014/main" xmlns="" id="{7F149AF4-7763-4501-ADF0-105F3A43E509}"/>
              </a:ext>
            </a:extLst>
          </p:cNvPr>
          <p:cNvSpPr txBox="1">
            <a:spLocks/>
          </p:cNvSpPr>
          <p:nvPr/>
        </p:nvSpPr>
        <p:spPr>
          <a:xfrm>
            <a:off x="3672214" y="1056069"/>
            <a:ext cx="8346510" cy="971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Перед началом строительства инвестор должен получить </a:t>
            </a:r>
            <a:r>
              <a:rPr lang="ru-RU" sz="1350" u="sng" dirty="0" smtClean="0">
                <a:solidFill>
                  <a:schemeClr val="tx2">
                    <a:lumMod val="50000"/>
                  </a:schemeClr>
                </a:solidFill>
                <a:latin typeface="+mn-lt"/>
                <a:cs typeface="Times New Roman" panose="02020603050405020304" pitchFamily="18" charset="0"/>
              </a:rPr>
              <a:t>разрешение на строительство </a:t>
            </a:r>
            <a:r>
              <a:rPr lang="ru-RU" sz="1350" b="0" dirty="0" smtClean="0">
                <a:solidFill>
                  <a:schemeClr val="tx2">
                    <a:lumMod val="50000"/>
                  </a:schemeClr>
                </a:solidFill>
                <a:latin typeface="+mn-lt"/>
                <a:cs typeface="Times New Roman" panose="02020603050405020304" pitchFamily="18" charset="0"/>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br>
              <a:rPr lang="ru-RU" sz="1350" b="0" dirty="0" smtClean="0">
                <a:solidFill>
                  <a:schemeClr val="tx2">
                    <a:lumMod val="50000"/>
                  </a:schemeClr>
                </a:solidFill>
                <a:latin typeface="+mn-lt"/>
                <a:cs typeface="Times New Roman" panose="02020603050405020304" pitchFamily="18" charset="0"/>
              </a:rPr>
            </a:br>
            <a:r>
              <a:rPr lang="ru-RU" sz="1350" b="0" dirty="0" smtClean="0">
                <a:solidFill>
                  <a:schemeClr val="tx2">
                    <a:lumMod val="50000"/>
                  </a:schemeClr>
                </a:solidFill>
                <a:latin typeface="+mn-lt"/>
                <a:cs typeface="Times New Roman" panose="02020603050405020304" pitchFamily="18" charset="0"/>
              </a:rPr>
              <a:t>	</a:t>
            </a:r>
            <a:endParaRPr lang="ru-RU" sz="1350" b="0" dirty="0">
              <a:solidFill>
                <a:schemeClr val="tx2">
                  <a:lumMod val="50000"/>
                </a:schemeClr>
              </a:solidFill>
              <a:latin typeface="+mn-lt"/>
              <a:cs typeface="Times New Roman" panose="02020603050405020304" pitchFamily="18" charset="0"/>
            </a:endParaRPr>
          </a:p>
        </p:txBody>
      </p:sp>
      <p:pic>
        <p:nvPicPr>
          <p:cNvPr id="12" name="Graphic 23">
            <a:extLst>
              <a:ext uri="{FF2B5EF4-FFF2-40B4-BE49-F238E27FC236}">
                <a16:creationId xmlns:a16="http://schemas.microsoft.com/office/drawing/2014/main" xmlns="" id="{A5EFF732-2C3F-43EE-9E55-052830020465}"/>
              </a:ext>
            </a:extLst>
          </p:cNvPr>
          <p:cNvPicPr>
            <a:picLocks noChangeAspect="1"/>
          </p:cNvPicPr>
          <p:nvPr/>
        </p:nvPicPr>
        <p:blipFill>
          <a:blip r:embed="rId3"/>
          <a:stretch>
            <a:fillRect/>
          </a:stretch>
        </p:blipFill>
        <p:spPr>
          <a:xfrm>
            <a:off x="256276" y="2402322"/>
            <a:ext cx="654775" cy="637767"/>
          </a:xfrm>
          <a:prstGeom prst="rect">
            <a:avLst/>
          </a:prstGeom>
        </p:spPr>
      </p:pic>
      <p:pic>
        <p:nvPicPr>
          <p:cNvPr id="13" name="Graphic 14">
            <a:extLst>
              <a:ext uri="{FF2B5EF4-FFF2-40B4-BE49-F238E27FC236}">
                <a16:creationId xmlns:a16="http://schemas.microsoft.com/office/drawing/2014/main" xmlns=""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2" y="4099595"/>
            <a:ext cx="272855" cy="282154"/>
          </a:xfrm>
          <a:prstGeom prst="rect">
            <a:avLst/>
          </a:prstGeom>
        </p:spPr>
      </p:pic>
      <p:pic>
        <p:nvPicPr>
          <p:cNvPr id="14" name="Graphic 14">
            <a:extLst>
              <a:ext uri="{FF2B5EF4-FFF2-40B4-BE49-F238E27FC236}">
                <a16:creationId xmlns:a16="http://schemas.microsoft.com/office/drawing/2014/main" xmlns=""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1" y="4538547"/>
            <a:ext cx="272855" cy="282154"/>
          </a:xfrm>
          <a:prstGeom prst="rect">
            <a:avLst/>
          </a:prstGeom>
        </p:spPr>
      </p:pic>
      <p:pic>
        <p:nvPicPr>
          <p:cNvPr id="16" name="Graphic 14">
            <a:extLst>
              <a:ext uri="{FF2B5EF4-FFF2-40B4-BE49-F238E27FC236}">
                <a16:creationId xmlns:a16="http://schemas.microsoft.com/office/drawing/2014/main" xmlns=""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1" y="5968626"/>
            <a:ext cx="272855" cy="282154"/>
          </a:xfrm>
          <a:prstGeom prst="rect">
            <a:avLst/>
          </a:prstGeom>
        </p:spPr>
      </p:pic>
    </p:spTree>
    <p:extLst>
      <p:ext uri="{BB962C8B-B14F-4D97-AF65-F5344CB8AC3E}">
        <p14:creationId xmlns:p14="http://schemas.microsoft.com/office/powerpoint/2010/main" xmlns="" val="14198731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3</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24" name="Прямоугольник 29"/>
          <p:cNvSpPr/>
          <p:nvPr/>
        </p:nvSpPr>
        <p:spPr>
          <a:xfrm>
            <a:off x="256276" y="4456458"/>
            <a:ext cx="3318298" cy="1021556"/>
          </a:xfrm>
          <a:prstGeom prst="roundRect">
            <a:avLst/>
          </a:prstGeom>
          <a:noFill/>
          <a:ln w="28575">
            <a:noFill/>
          </a:ln>
        </p:spPr>
        <p:txBody>
          <a:bodyPr wrap="square">
            <a:spAutoFit/>
          </a:bodyPr>
          <a:lstStyle/>
          <a:p>
            <a:pPr algn="ctr" defTabSz="465670"/>
            <a:r>
              <a:rPr lang="ru-RU" b="1" dirty="0" smtClean="0">
                <a:solidFill>
                  <a:schemeClr val="bg1"/>
                </a:solidFill>
                <a:latin typeface="Arial"/>
                <a:cs typeface="Arial" panose="020B0604020202020204" pitchFamily="34" charset="0"/>
              </a:rPr>
              <a:t>ПОВЫШЕНИЕ КАЧЕСТВА ГОСУДАРСТВЕННЫХ УСЛУГ</a:t>
            </a:r>
            <a:endParaRPr lang="ru-RU" b="1" dirty="0">
              <a:solidFill>
                <a:schemeClr val="bg1"/>
              </a:solidFill>
              <a:latin typeface="Arial"/>
              <a:cs typeface="Arial" panose="020B0604020202020204" pitchFamily="34" charset="0"/>
            </a:endParaRPr>
          </a:p>
        </p:txBody>
      </p:sp>
      <p:pic>
        <p:nvPicPr>
          <p:cNvPr id="10" name="Рисунок 9"/>
          <p:cNvPicPr>
            <a:picLocks noChangeAspect="1"/>
          </p:cNvPicPr>
          <p:nvPr/>
        </p:nvPicPr>
        <p:blipFill rotWithShape="1">
          <a:blip r:embed="rId3"/>
          <a:srcRect l="20915" t="17936" r="51280" b="5949"/>
          <a:stretch/>
        </p:blipFill>
        <p:spPr>
          <a:xfrm>
            <a:off x="529439" y="1459928"/>
            <a:ext cx="3169409" cy="4812469"/>
          </a:xfrm>
          <a:prstGeom prst="rect">
            <a:avLst/>
          </a:prstGeom>
        </p:spPr>
      </p:pic>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13" name="Текст 12">
            <a:extLst>
              <a:ext uri="{FF2B5EF4-FFF2-40B4-BE49-F238E27FC236}">
                <a16:creationId xmlns:a16="http://schemas.microsoft.com/office/drawing/2014/main" xmlns="" id="{BB78F136-E92D-4D15-A29E-F8A9D96F280B}"/>
              </a:ext>
            </a:extLst>
          </p:cNvPr>
          <p:cNvSpPr>
            <a:spLocks noGrp="1"/>
          </p:cNvSpPr>
          <p:nvPr>
            <p:ph type="body" sz="quarter" idx="10"/>
          </p:nvPr>
        </p:nvSpPr>
        <p:spPr>
          <a:xfrm>
            <a:off x="3849160" y="853058"/>
            <a:ext cx="8188352" cy="1088878"/>
          </a:xfrm>
        </p:spPr>
        <p:txBody>
          <a:bodyPr>
            <a:noAutofit/>
          </a:bodyPr>
          <a:lstStyle/>
          <a:p>
            <a:pPr marL="0" indent="0" algn="just" defTabSz="447675">
              <a:lnSpc>
                <a:spcPct val="100000"/>
              </a:lnSpc>
              <a:buNone/>
            </a:pPr>
            <a:r>
              <a:rPr lang="ru-RU" sz="2000" b="1" cap="all" dirty="0" smtClean="0">
                <a:solidFill>
                  <a:schemeClr val="accent1">
                    <a:lumMod val="50000"/>
                  </a:schemeClr>
                </a:solidFill>
                <a:cs typeface="Times New Roman" panose="02020603050405020304" pitchFamily="18" charset="0"/>
              </a:rPr>
              <a:t>П</a:t>
            </a:r>
            <a:r>
              <a:rPr lang="ru-RU" sz="2000" b="1" dirty="0" smtClean="0">
                <a:solidFill>
                  <a:schemeClr val="accent1">
                    <a:lumMod val="50000"/>
                  </a:schemeClr>
                </a:solidFill>
                <a:cs typeface="Times New Roman" panose="02020603050405020304" pitchFamily="18" charset="0"/>
              </a:rPr>
              <a:t>осле окончания строительства инвестору необходимо подготовить </a:t>
            </a:r>
            <a:r>
              <a:rPr lang="ru-RU" sz="2000" b="1" u="sng" dirty="0" smtClean="0">
                <a:solidFill>
                  <a:schemeClr val="accent1">
                    <a:lumMod val="50000"/>
                  </a:schemeClr>
                </a:solidFill>
                <a:cs typeface="Times New Roman" panose="02020603050405020304" pitchFamily="18" charset="0"/>
              </a:rPr>
              <a:t>ТЕХНИЧЕСКИЙ ПЛАН</a:t>
            </a:r>
            <a:r>
              <a:rPr lang="ru-RU" sz="2000" b="1" dirty="0" smtClean="0">
                <a:solidFill>
                  <a:schemeClr val="accent1">
                    <a:lumMod val="50000"/>
                  </a:schemeClr>
                </a:solidFill>
                <a:cs typeface="Times New Roman" panose="02020603050405020304" pitchFamily="18" charset="0"/>
              </a:rPr>
              <a:t> для дальнейшего ввода объекта недвижимости в эксплуатацию*</a:t>
            </a:r>
            <a:endParaRPr lang="ru-RU" sz="2000" dirty="0">
              <a:solidFill>
                <a:schemeClr val="accent1">
                  <a:lumMod val="50000"/>
                </a:schemeClr>
              </a:solidFill>
              <a:cs typeface="Times New Roman" panose="02020603050405020304" pitchFamily="18" charset="0"/>
            </a:endParaRPr>
          </a:p>
        </p:txBody>
      </p:sp>
      <p:sp>
        <p:nvSpPr>
          <p:cNvPr id="14" name="TextBox 13"/>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Второй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849160" y="5333678"/>
            <a:ext cx="8188352" cy="938719"/>
          </a:xfrm>
          <a:prstGeom prst="rect">
            <a:avLst/>
          </a:prstGeom>
        </p:spPr>
        <p:txBody>
          <a:bodyPr wrap="square">
            <a:spAutoFit/>
          </a:bodyPr>
          <a:lstStyle/>
          <a:p>
            <a:pPr algn="just" defTabSz="447675"/>
            <a:r>
              <a:rPr lang="ru-RU" sz="1100" dirty="0" smtClean="0">
                <a:solidFill>
                  <a:schemeClr val="accent1">
                    <a:lumMod val="50000"/>
                  </a:schemeClr>
                </a:solidFill>
                <a:cs typeface="Times New Roman" panose="02020603050405020304" pitchFamily="18" charset="0"/>
              </a:rPr>
              <a:t>*</a:t>
            </a:r>
            <a:r>
              <a:rPr lang="ru-RU" sz="1100" i="1" dirty="0" smtClean="0">
                <a:solidFill>
                  <a:schemeClr val="accent1">
                    <a:lumMod val="50000"/>
                  </a:schemeClr>
                </a:solidFill>
                <a:cs typeface="Times New Roman" panose="02020603050405020304" pitchFamily="18" charset="0"/>
              </a:rPr>
              <a:t>Ввод объекта капитального строительства </a:t>
            </a:r>
            <a:r>
              <a:rPr lang="ru-RU" sz="1100" i="1" dirty="0">
                <a:solidFill>
                  <a:schemeClr val="accent1">
                    <a:lumMod val="50000"/>
                  </a:schemeClr>
                </a:solidFill>
                <a:cs typeface="Times New Roman" panose="02020603050405020304" pitchFamily="18" charset="0"/>
              </a:rPr>
              <a:t>в эксплуатацию является обязательной процедурой, которая является завершительной стадией строительства </a:t>
            </a:r>
            <a:r>
              <a:rPr lang="ru-RU" sz="1100" i="1" dirty="0" smtClean="0">
                <a:solidFill>
                  <a:schemeClr val="accent1">
                    <a:lumMod val="50000"/>
                  </a:schemeClr>
                </a:solidFill>
                <a:cs typeface="Times New Roman" panose="02020603050405020304" pitchFamily="18" charset="0"/>
              </a:rPr>
              <a:t>объекта </a:t>
            </a:r>
            <a:r>
              <a:rPr lang="ru-RU" sz="1100" i="1" dirty="0">
                <a:solidFill>
                  <a:schemeClr val="accent1">
                    <a:lumMod val="50000"/>
                  </a:schemeClr>
                </a:solidFill>
                <a:cs typeface="Times New Roman" panose="02020603050405020304" pitchFamily="18" charset="0"/>
              </a:rPr>
              <a:t>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a:t>
            </a:r>
            <a:r>
              <a:rPr lang="ru-RU" sz="1100" i="1" dirty="0" smtClean="0">
                <a:solidFill>
                  <a:schemeClr val="accent1">
                    <a:lumMod val="50000"/>
                  </a:schemeClr>
                </a:solidFill>
                <a:cs typeface="Times New Roman" panose="02020603050405020304" pitchFamily="18" charset="0"/>
              </a:rPr>
              <a:t>Получение </a:t>
            </a:r>
            <a:r>
              <a:rPr lang="ru-RU" sz="1100" i="1" dirty="0">
                <a:solidFill>
                  <a:schemeClr val="accent1">
                    <a:lumMod val="50000"/>
                  </a:schemeClr>
                </a:solidFill>
                <a:cs typeface="Times New Roman" panose="02020603050405020304" pitchFamily="18" charset="0"/>
              </a:rPr>
              <a:t>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r>
              <a:rPr lang="ru-RU" sz="1100" i="1" dirty="0" smtClean="0">
                <a:solidFill>
                  <a:schemeClr val="accent1">
                    <a:lumMod val="50000"/>
                  </a:schemeClr>
                </a:solidFill>
                <a:cs typeface="Times New Roman" panose="02020603050405020304" pitchFamily="18" charset="0"/>
              </a:rPr>
              <a:t>.</a:t>
            </a:r>
          </a:p>
        </p:txBody>
      </p:sp>
      <p:sp>
        <p:nvSpPr>
          <p:cNvPr id="17" name="Прямоугольник 16"/>
          <p:cNvSpPr/>
          <p:nvPr/>
        </p:nvSpPr>
        <p:spPr>
          <a:xfrm>
            <a:off x="3849160" y="2835075"/>
            <a:ext cx="8102358" cy="784830"/>
          </a:xfrm>
          <a:prstGeom prst="rect">
            <a:avLst/>
          </a:prstGeom>
        </p:spPr>
        <p:txBody>
          <a:bodyPr wrap="square">
            <a:spAutoFit/>
          </a:bodyPr>
          <a:lstStyle/>
          <a:p>
            <a:pPr algn="just" defTabSz="447675"/>
            <a:r>
              <a:rPr lang="ru-RU" sz="1500" b="1" dirty="0" smtClean="0">
                <a:solidFill>
                  <a:schemeClr val="accent1">
                    <a:lumMod val="50000"/>
                  </a:schemeClr>
                </a:solidFill>
                <a:cs typeface="Times New Roman" panose="02020603050405020304" pitchFamily="18" charset="0"/>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p>
        </p:txBody>
      </p:sp>
      <p:sp>
        <p:nvSpPr>
          <p:cNvPr id="18" name="Прямоугольник 17"/>
          <p:cNvSpPr/>
          <p:nvPr/>
        </p:nvSpPr>
        <p:spPr>
          <a:xfrm>
            <a:off x="4809913" y="1889117"/>
            <a:ext cx="7141605" cy="830997"/>
          </a:xfrm>
          <a:prstGeom prst="rect">
            <a:avLst/>
          </a:prstGeom>
          <a:ln>
            <a:solidFill>
              <a:schemeClr val="accent2">
                <a:lumMod val="75000"/>
              </a:schemeClr>
            </a:solidFill>
          </a:ln>
        </p:spPr>
        <p:txBody>
          <a:bodyPr wrap="square">
            <a:spAutoFit/>
          </a:bodyPr>
          <a:lstStyle/>
          <a:p>
            <a:pPr algn="just"/>
            <a:r>
              <a:rPr lang="ru-RU" sz="1600" dirty="0" smtClean="0">
                <a:solidFill>
                  <a:schemeClr val="accent1">
                    <a:lumMod val="50000"/>
                  </a:schemeClr>
                </a:solidFill>
                <a:cs typeface="Times New Roman" panose="02020603050405020304" pitchFamily="18" charset="0"/>
              </a:rPr>
              <a:t>Форма технического плана утверждена приказом </a:t>
            </a:r>
            <a:r>
              <a:rPr lang="ru-RU" sz="1600" dirty="0" smtClean="0">
                <a:solidFill>
                  <a:schemeClr val="accent1">
                    <a:lumMod val="50000"/>
                  </a:schemeClr>
                </a:solidFill>
              </a:rPr>
              <a:t>Минстроя </a:t>
            </a:r>
            <a:r>
              <a:rPr lang="ru-RU" sz="1600" dirty="0">
                <a:solidFill>
                  <a:schemeClr val="accent1">
                    <a:lumMod val="50000"/>
                  </a:schemeClr>
                </a:solidFill>
              </a:rPr>
              <a:t>России </a:t>
            </a:r>
            <a:r>
              <a:rPr lang="ru-RU" sz="1600" dirty="0" smtClean="0">
                <a:solidFill>
                  <a:schemeClr val="accent1">
                    <a:lumMod val="50000"/>
                  </a:schemeClr>
                </a:solidFill>
              </a:rPr>
              <a:t>                   от </a:t>
            </a:r>
            <a:r>
              <a:rPr lang="ru-RU" sz="1600" dirty="0">
                <a:solidFill>
                  <a:schemeClr val="accent1">
                    <a:lumMod val="50000"/>
                  </a:schemeClr>
                </a:solidFill>
              </a:rPr>
              <a:t>03.06.2022 N </a:t>
            </a:r>
            <a:r>
              <a:rPr lang="ru-RU" sz="1600" dirty="0" smtClean="0">
                <a:solidFill>
                  <a:schemeClr val="accent1">
                    <a:lumMod val="50000"/>
                  </a:schemeClr>
                </a:solidFill>
              </a:rPr>
              <a:t>446/</a:t>
            </a:r>
            <a:r>
              <a:rPr lang="ru-RU" sz="1600" dirty="0" err="1" smtClean="0">
                <a:solidFill>
                  <a:schemeClr val="accent1">
                    <a:lumMod val="50000"/>
                  </a:schemeClr>
                </a:solidFill>
              </a:rPr>
              <a:t>пр</a:t>
            </a:r>
            <a:r>
              <a:rPr lang="ru-RU" sz="1600" dirty="0" smtClean="0">
                <a:solidFill>
                  <a:schemeClr val="accent1">
                    <a:lumMod val="50000"/>
                  </a:schemeClr>
                </a:solidFill>
              </a:rPr>
              <a:t> «Об </a:t>
            </a:r>
            <a:r>
              <a:rPr lang="ru-RU" sz="1600" dirty="0">
                <a:solidFill>
                  <a:schemeClr val="accent1">
                    <a:lumMod val="50000"/>
                  </a:schemeClr>
                </a:solidFill>
              </a:rPr>
              <a:t>утверждении формы разрешения на строительство и формы разрешения на ввод объекта в </a:t>
            </a:r>
            <a:r>
              <a:rPr lang="ru-RU" sz="1600" dirty="0" smtClean="0">
                <a:solidFill>
                  <a:schemeClr val="accent1">
                    <a:lumMod val="50000"/>
                  </a:schemeClr>
                </a:solidFill>
              </a:rPr>
              <a:t>эксплуатацию»</a:t>
            </a:r>
            <a:endParaRPr lang="ru-RU" sz="1600" dirty="0" smtClean="0">
              <a:solidFill>
                <a:schemeClr val="accent1">
                  <a:lumMod val="50000"/>
                </a:schemeClr>
              </a:solidFill>
              <a:cs typeface="Times New Roman" panose="02020603050405020304" pitchFamily="18" charset="0"/>
            </a:endParaRPr>
          </a:p>
        </p:txBody>
      </p:sp>
      <p:pic>
        <p:nvPicPr>
          <p:cNvPr id="20" name="Graphic 281">
            <a:extLst>
              <a:ext uri="{FF2B5EF4-FFF2-40B4-BE49-F238E27FC236}">
                <a16:creationId xmlns:a16="http://schemas.microsoft.com/office/drawing/2014/main" xmlns="" id="{79CADF8E-E5BE-425A-A060-B6DF645098E5}"/>
              </a:ext>
            </a:extLst>
          </p:cNvPr>
          <p:cNvPicPr>
            <a:picLocks noChangeAspect="1"/>
          </p:cNvPicPr>
          <p:nvPr/>
        </p:nvPicPr>
        <p:blipFill>
          <a:blip r:embed="rId4">
            <a:extLst>
              <a:ext uri="{96DAC541-7B7A-43D3-8B79-37D633B846F1}">
                <asvg:svgBlip xmlns:asvg="http://schemas.microsoft.com/office/drawing/2016/SVG/main" xmlns="" r:embed="rId15"/>
              </a:ext>
            </a:extLst>
          </a:blip>
          <a:stretch>
            <a:fillRect/>
          </a:stretch>
        </p:blipFill>
        <p:spPr>
          <a:xfrm>
            <a:off x="3980051" y="1977459"/>
            <a:ext cx="465128" cy="627924"/>
          </a:xfrm>
          <a:prstGeom prst="rect">
            <a:avLst/>
          </a:prstGeom>
        </p:spPr>
      </p:pic>
      <p:pic>
        <p:nvPicPr>
          <p:cNvPr id="21" name="Graphic 415">
            <a:extLst>
              <a:ext uri="{FF2B5EF4-FFF2-40B4-BE49-F238E27FC236}">
                <a16:creationId xmlns:a16="http://schemas.microsoft.com/office/drawing/2014/main" xmlns="" id="{ED2A3B9D-8C48-4531-A4CB-5EC3ECCE88A0}"/>
              </a:ext>
            </a:extLst>
          </p:cNvPr>
          <p:cNvPicPr>
            <a:picLocks noChangeAspect="1"/>
          </p:cNvPicPr>
          <p:nvPr/>
        </p:nvPicPr>
        <p:blipFill>
          <a:blip r:embed="rId16">
            <a:extLst>
              <a:ext uri="{96DAC541-7B7A-43D3-8B79-37D633B846F1}">
                <asvg:svgBlip xmlns:asvg="http://schemas.microsoft.com/office/drawing/2016/SVG/main" xmlns="" r:embed="rId125"/>
              </a:ext>
            </a:extLst>
          </a:blip>
          <a:stretch>
            <a:fillRect/>
          </a:stretch>
        </p:blipFill>
        <p:spPr>
          <a:xfrm>
            <a:off x="3711138" y="4249672"/>
            <a:ext cx="888508" cy="420560"/>
          </a:xfrm>
          <a:prstGeom prst="rect">
            <a:avLst/>
          </a:prstGeom>
        </p:spPr>
      </p:pic>
      <p:sp>
        <p:nvSpPr>
          <p:cNvPr id="22" name="Прямоугольник 21"/>
          <p:cNvSpPr/>
          <p:nvPr/>
        </p:nvSpPr>
        <p:spPr>
          <a:xfrm>
            <a:off x="4723920" y="3765913"/>
            <a:ext cx="7313592" cy="1323439"/>
          </a:xfrm>
          <a:prstGeom prst="rect">
            <a:avLst/>
          </a:prstGeom>
          <a:ln>
            <a:solidFill>
              <a:schemeClr val="accent2">
                <a:lumMod val="75000"/>
              </a:schemeClr>
            </a:solidFill>
          </a:ln>
        </p:spPr>
        <p:txBody>
          <a:bodyPr wrap="square">
            <a:spAutoFit/>
          </a:bodyPr>
          <a:lstStyle/>
          <a:p>
            <a:pPr algn="just" defTabSz="447675"/>
            <a:r>
              <a:rPr lang="ru-RU" sz="1600" dirty="0" smtClean="0">
                <a:solidFill>
                  <a:schemeClr val="accent1">
                    <a:lumMod val="50000"/>
                  </a:schemeClr>
                </a:solidFill>
                <a:cs typeface="Times New Roman" panose="02020603050405020304" pitchFamily="18" charset="0"/>
              </a:rPr>
              <a:t>На основании сведений технического плана в ЕГРН вносится </a:t>
            </a:r>
            <a:r>
              <a:rPr lang="ru-RU" sz="1600" dirty="0">
                <a:solidFill>
                  <a:schemeClr val="accent1">
                    <a:lumMod val="50000"/>
                  </a:schemeClr>
                </a:solidFill>
                <a:cs typeface="Times New Roman" panose="02020603050405020304" pitchFamily="18" charset="0"/>
              </a:rPr>
              <a:t>информация </a:t>
            </a:r>
            <a:r>
              <a:rPr lang="ru-RU" sz="1600" dirty="0" smtClean="0">
                <a:solidFill>
                  <a:schemeClr val="accent1">
                    <a:lumMod val="50000"/>
                  </a:schemeClr>
                </a:solidFill>
                <a:cs typeface="Times New Roman" panose="02020603050405020304" pitchFamily="18" charset="0"/>
              </a:rPr>
              <a:t>о технических характеристиках объекта недвижимости в случаях: </a:t>
            </a:r>
          </a:p>
          <a:p>
            <a:pPr marL="285750" indent="-285750" algn="just" defTabSz="447675">
              <a:buFont typeface="Wingdings" panose="05000000000000000000" pitchFamily="2" charset="2"/>
              <a:buChar char="Ø"/>
            </a:pPr>
            <a:r>
              <a:rPr lang="ru-RU" sz="1600" dirty="0" smtClean="0">
                <a:solidFill>
                  <a:schemeClr val="accent1">
                    <a:lumMod val="50000"/>
                  </a:schemeClr>
                </a:solidFill>
                <a:cs typeface="Times New Roman" panose="02020603050405020304" pitchFamily="18" charset="0"/>
              </a:rPr>
              <a:t>возведения новостройки;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проведения </a:t>
            </a:r>
            <a:r>
              <a:rPr lang="ru-RU" sz="1600" dirty="0" smtClean="0">
                <a:solidFill>
                  <a:schemeClr val="accent1">
                    <a:lumMod val="50000"/>
                  </a:schemeClr>
                </a:solidFill>
                <a:cs typeface="Times New Roman" panose="02020603050405020304" pitchFamily="18" charset="0"/>
              </a:rPr>
              <a:t>реконструкции (переоборудования) объекта недвижимости;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д</a:t>
            </a:r>
            <a:r>
              <a:rPr lang="ru-RU" sz="1600" dirty="0" smtClean="0">
                <a:solidFill>
                  <a:schemeClr val="accent1">
                    <a:lumMod val="50000"/>
                  </a:schemeClr>
                </a:solidFill>
                <a:cs typeface="Times New Roman" panose="02020603050405020304" pitchFamily="18" charset="0"/>
              </a:rPr>
              <a:t>ля учета объекта незавершенного строительства</a:t>
            </a:r>
            <a:r>
              <a:rPr lang="ru-RU" sz="1600" dirty="0">
                <a:solidFill>
                  <a:schemeClr val="accent1">
                    <a:lumMod val="50000"/>
                  </a:schemeClr>
                </a:solidFill>
                <a:cs typeface="Times New Roman" panose="02020603050405020304" pitchFamily="18" charset="0"/>
              </a:rPr>
              <a:t>. </a:t>
            </a:r>
            <a:endParaRPr lang="ru-RU" sz="1600" dirty="0" smtClean="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14463134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4</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pic>
        <p:nvPicPr>
          <p:cNvPr id="20" name="Graphic 30">
            <a:extLst>
              <a:ext uri="{FF2B5EF4-FFF2-40B4-BE49-F238E27FC236}">
                <a16:creationId xmlns:a16="http://schemas.microsoft.com/office/drawing/2014/main" xmlns="" id="{802ACB02-81E4-E72C-E54B-84FA2E68D847}"/>
              </a:ext>
            </a:extLst>
          </p:cNvPr>
          <p:cNvPicPr>
            <a:picLocks noChangeAspect="1"/>
          </p:cNvPicPr>
          <p:nvPr/>
        </p:nvPicPr>
        <p:blipFill>
          <a:blip r:embed="rId3">
            <a:extLst>
              <a:ext uri="{96DAC541-7B7A-43D3-8B79-37D633B846F1}">
                <asvg:svgBlip xmlns:asvg="http://schemas.microsoft.com/office/drawing/2016/SVG/main" xmlns="" r:embed="rId29"/>
              </a:ext>
            </a:extLst>
          </a:blip>
          <a:stretch>
            <a:fillRect/>
          </a:stretch>
        </p:blipFill>
        <p:spPr>
          <a:xfrm>
            <a:off x="346435" y="1737040"/>
            <a:ext cx="714375" cy="714375"/>
          </a:xfrm>
          <a:prstGeom prst="rect">
            <a:avLst/>
          </a:prstGeom>
        </p:spPr>
      </p:pic>
      <p:sp>
        <p:nvSpPr>
          <p:cNvPr id="21" name="Заголовок 7">
            <a:extLst>
              <a:ext uri="{FF2B5EF4-FFF2-40B4-BE49-F238E27FC236}">
                <a16:creationId xmlns:a16="http://schemas.microsoft.com/office/drawing/2014/main" xmlns="" id="{D118C81C-D70E-45BF-9CB8-ABBD91CDE692}"/>
              </a:ext>
            </a:extLst>
          </p:cNvPr>
          <p:cNvSpPr>
            <a:spLocks noGrp="1"/>
          </p:cNvSpPr>
          <p:nvPr>
            <p:ph type="title"/>
          </p:nvPr>
        </p:nvSpPr>
        <p:spPr>
          <a:xfrm>
            <a:off x="4325713" y="763896"/>
            <a:ext cx="6726915" cy="1087050"/>
          </a:xfrm>
        </p:spPr>
        <p:txBody>
          <a:bodyPr>
            <a:noAutofit/>
          </a:bodyPr>
          <a:lstStyle/>
          <a:p>
            <a:r>
              <a:rPr lang="ru-RU" sz="3000" dirty="0" smtClean="0">
                <a:solidFill>
                  <a:schemeClr val="accent1">
                    <a:lumMod val="50000"/>
                  </a:schemeClr>
                </a:solidFill>
                <a:latin typeface="+mn-lt"/>
                <a:cs typeface="Times New Roman" panose="02020603050405020304" pitchFamily="18" charset="0"/>
              </a:rPr>
              <a:t>К кому обратится для разработки технического плана </a:t>
            </a:r>
            <a:r>
              <a:rPr lang="en-US" sz="3000" dirty="0">
                <a:solidFill>
                  <a:schemeClr val="accent1">
                    <a:lumMod val="50000"/>
                  </a:schemeClr>
                </a:solidFill>
                <a:latin typeface="+mn-lt"/>
                <a:cs typeface="Times New Roman" panose="02020603050405020304" pitchFamily="18" charset="0"/>
              </a:rPr>
              <a:t>?</a:t>
            </a:r>
            <a:endParaRPr lang="ru-RU" sz="30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xmlns="" id="{0D6F023E-58A9-4A2A-A1A7-21FDE151E179}"/>
              </a:ext>
            </a:extLst>
          </p:cNvPr>
          <p:cNvSpPr txBox="1">
            <a:spLocks/>
          </p:cNvSpPr>
          <p:nvPr/>
        </p:nvSpPr>
        <p:spPr>
          <a:xfrm>
            <a:off x="1015820" y="5366633"/>
            <a:ext cx="10860060" cy="938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buNone/>
            </a:pP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 В договоре о выполнении кадастровых работ </a:t>
            </a:r>
            <a:r>
              <a:rPr lang="ru-RU" sz="1400" i="1" dirty="0">
                <a:solidFill>
                  <a:schemeClr val="accent1">
                    <a:lumMod val="50000"/>
                  </a:schemeClr>
                </a:solidFill>
                <a:latin typeface="Times New Roman" panose="02020603050405020304" pitchFamily="18" charset="0"/>
                <a:cs typeface="Times New Roman" panose="02020603050405020304" pitchFamily="18" charset="0"/>
              </a:rPr>
              <a:t>рекомендуется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дополнено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нести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 обязанности кадастрового инженера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положения, обязывающие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исполнителя кадастровых работ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устранить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ошибки в срок, не более 7 рабочих дней, с момента их выявления и до момента государственного кадастрового учета объектов в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ЕГРН.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i="1" dirty="0">
              <a:solidFill>
                <a:schemeClr val="accent1">
                  <a:lumMod val="50000"/>
                </a:schemeClr>
              </a:solidFill>
            </a:endParaRPr>
          </a:p>
        </p:txBody>
      </p:sp>
      <p:sp>
        <p:nvSpPr>
          <p:cNvPr id="25" name="Текст 8">
            <a:extLst>
              <a:ext uri="{FF2B5EF4-FFF2-40B4-BE49-F238E27FC236}">
                <a16:creationId xmlns:a16="http://schemas.microsoft.com/office/drawing/2014/main" xmlns="" id="{4E8A3BEF-7BA3-4F77-AF38-E07A0A8F9482}"/>
              </a:ext>
            </a:extLst>
          </p:cNvPr>
          <p:cNvSpPr>
            <a:spLocks noGrp="1"/>
          </p:cNvSpPr>
          <p:nvPr>
            <p:ph type="body" sz="quarter" idx="10"/>
          </p:nvPr>
        </p:nvSpPr>
        <p:spPr>
          <a:xfrm>
            <a:off x="1613612" y="2471080"/>
            <a:ext cx="10041460" cy="647384"/>
          </a:xfrm>
        </p:spPr>
        <p:txBody>
          <a:bodyPr>
            <a:normAutofit/>
          </a:bodyPr>
          <a:lstStyle/>
          <a:p>
            <a:pPr algn="just" defTabSz="447675">
              <a:lnSpc>
                <a:spcPct val="110000"/>
              </a:lnSpc>
            </a:pPr>
            <a:r>
              <a:rPr lang="ru-RU" sz="1200" b="0" i="1" dirty="0" smtClean="0">
                <a:solidFill>
                  <a:schemeClr val="bg2">
                    <a:lumMod val="25000"/>
                  </a:schemeClr>
                </a:solidFill>
                <a:cs typeface="Times New Roman" panose="02020603050405020304" pitchFamily="18" charset="0"/>
              </a:rPr>
              <a:t>* Полномочия кадастрового инженера регламентируются Федеральными законами от </a:t>
            </a:r>
            <a:r>
              <a:rPr lang="ru-RU" sz="1200" b="0" i="1" dirty="0" smtClean="0">
                <a:solidFill>
                  <a:schemeClr val="bg2">
                    <a:lumMod val="25000"/>
                  </a:schemeClr>
                </a:solidFill>
              </a:rPr>
              <a:t>24.07.2007 № 221-ФЗ «О кадастровой деятельности»</a:t>
            </a:r>
            <a:r>
              <a:rPr lang="ru-RU" sz="1200" b="0" i="1" dirty="0" smtClean="0">
                <a:solidFill>
                  <a:schemeClr val="bg2">
                    <a:lumMod val="25000"/>
                  </a:schemeClr>
                </a:solidFill>
                <a:cs typeface="Times New Roman" panose="02020603050405020304" pitchFamily="18" charset="0"/>
              </a:rPr>
              <a:t> и </a:t>
            </a:r>
            <a:r>
              <a:rPr lang="ru-RU" sz="1200" b="0" i="1" dirty="0" smtClean="0">
                <a:solidFill>
                  <a:schemeClr val="bg2">
                    <a:lumMod val="25000"/>
                  </a:schemeClr>
                </a:solidFill>
              </a:rPr>
              <a:t>от 13.07.2015 № 218-ФЗ «О государственной регистрации недвижимости»</a:t>
            </a:r>
            <a:endParaRPr lang="en-US" sz="1200" b="0" i="1" dirty="0">
              <a:solidFill>
                <a:schemeClr val="bg2">
                  <a:lumMod val="25000"/>
                </a:schemeClr>
              </a:solidFill>
              <a:cs typeface="Times New Roman" panose="02020603050405020304" pitchFamily="18" charset="0"/>
            </a:endParaRPr>
          </a:p>
        </p:txBody>
      </p:sp>
      <p:pic>
        <p:nvPicPr>
          <p:cNvPr id="27" name="Graphic 46">
            <a:extLst>
              <a:ext uri="{FF2B5EF4-FFF2-40B4-BE49-F238E27FC236}">
                <a16:creationId xmlns:a16="http://schemas.microsoft.com/office/drawing/2014/main" xmlns="" id="{9C55D448-9139-44E3-16D2-2F7A9C4BDDC0}"/>
              </a:ext>
            </a:extLst>
          </p:cNvPr>
          <p:cNvPicPr>
            <a:picLocks noChangeAspect="1"/>
          </p:cNvPicPr>
          <p:nvPr/>
        </p:nvPicPr>
        <p:blipFill>
          <a:blip r:embed="rId30">
            <a:extLst>
              <a:ext uri="{96DAC541-7B7A-43D3-8B79-37D633B846F1}">
                <asvg:svgBlip xmlns:asvg="http://schemas.microsoft.com/office/drawing/2016/SVG/main" xmlns="" r:embed="rId13"/>
              </a:ext>
            </a:extLst>
          </a:blip>
          <a:stretch>
            <a:fillRect/>
          </a:stretch>
        </p:blipFill>
        <p:spPr>
          <a:xfrm>
            <a:off x="314551" y="4692852"/>
            <a:ext cx="446825" cy="603891"/>
          </a:xfrm>
          <a:prstGeom prst="rect">
            <a:avLst/>
          </a:prstGeom>
        </p:spPr>
      </p:pic>
      <p:pic>
        <p:nvPicPr>
          <p:cNvPr id="28" name="Рисунок 27">
            <a:extLst>
              <a:ext uri="{FF2B5EF4-FFF2-40B4-BE49-F238E27FC236}">
                <a16:creationId xmlns:a16="http://schemas.microsoft.com/office/drawing/2014/main" xmlns="" id="{DD32DEC3-865F-CA0F-A442-5F7874B3FCBC}"/>
              </a:ext>
            </a:extLst>
          </p:cNvPr>
          <p:cNvPicPr>
            <a:picLocks noChangeAspect="1"/>
          </p:cNvPicPr>
          <p:nvPr/>
        </p:nvPicPr>
        <p:blipFill>
          <a:blip r:embed="rId31"/>
          <a:stretch>
            <a:fillRect/>
          </a:stretch>
        </p:blipFill>
        <p:spPr>
          <a:xfrm>
            <a:off x="276081" y="5487688"/>
            <a:ext cx="528737" cy="455527"/>
          </a:xfrm>
          <a:prstGeom prst="rect">
            <a:avLst/>
          </a:prstGeom>
        </p:spPr>
      </p:pic>
      <p:sp>
        <p:nvSpPr>
          <p:cNvPr id="29" name="Скругленный прямоугольник 33">
            <a:extLst>
              <a:ext uri="{FF2B5EF4-FFF2-40B4-BE49-F238E27FC236}">
                <a16:creationId xmlns:a16="http://schemas.microsoft.com/office/drawing/2014/main" xmlns="" id="{D4319F33-57F7-4966-867F-B7ED455EF483}"/>
              </a:ext>
            </a:extLst>
          </p:cNvPr>
          <p:cNvSpPr/>
          <p:nvPr/>
        </p:nvSpPr>
        <p:spPr>
          <a:xfrm>
            <a:off x="1334762" y="1788170"/>
            <a:ext cx="7409187" cy="77417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a:solidFill>
                  <a:schemeClr val="accent1">
                    <a:lumMod val="50000"/>
                  </a:schemeClr>
                </a:solidFill>
                <a:latin typeface="Times New Roman" panose="02020603050405020304" pitchFamily="18" charset="0"/>
                <a:cs typeface="Times New Roman" panose="02020603050405020304" pitchFamily="18" charset="0"/>
              </a:rPr>
              <a:t>Разрабатывать техническую документацию вправе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defTabSz="514313">
              <a:defRP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квалифицированные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кадастровые инженеры</a:t>
            </a:r>
            <a:endParaRPr lang="ru-RU" sz="2400" b="1" dirty="0">
              <a:solidFill>
                <a:prstClr val="white"/>
              </a:solidFill>
              <a:latin typeface="Calibri" panose="020F0502020204030204"/>
            </a:endParaRPr>
          </a:p>
        </p:txBody>
      </p:sp>
      <p:sp>
        <p:nvSpPr>
          <p:cNvPr id="30" name="Скругленный прямоугольник 33">
            <a:extLst>
              <a:ext uri="{FF2B5EF4-FFF2-40B4-BE49-F238E27FC236}">
                <a16:creationId xmlns:a16="http://schemas.microsoft.com/office/drawing/2014/main" xmlns="" id="{D4319F33-57F7-4966-867F-B7ED455EF483}"/>
              </a:ext>
            </a:extLst>
          </p:cNvPr>
          <p:cNvSpPr/>
          <p:nvPr/>
        </p:nvSpPr>
        <p:spPr>
          <a:xfrm>
            <a:off x="3026638" y="3051798"/>
            <a:ext cx="8849242" cy="159499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Выбрать кадастрового инженера можно на портале Росреестра, перейти по ссылке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hlinkClick r:id="rId32"/>
              </a:rPr>
              <a:t>https://rosreestr.gov.ru/open-service/statistika-i-analitika/reyting-kadastrovykh</a:t>
            </a:r>
            <a:r>
              <a:rPr lang="ru-RU" dirty="0" smtClean="0">
                <a:solidFill>
                  <a:srgbClr val="C00000"/>
                </a:solidFill>
                <a:latin typeface="Times New Roman" panose="02020603050405020304" pitchFamily="18" charset="0"/>
                <a:cs typeface="Times New Roman" panose="02020603050405020304" pitchFamily="18" charset="0"/>
                <a:hlinkClick r:id="rId32"/>
              </a:rPr>
              <a:t> </a:t>
            </a:r>
            <a:r>
              <a:rPr lang="en-US" dirty="0" err="1" smtClean="0">
                <a:solidFill>
                  <a:srgbClr val="C00000"/>
                </a:solidFill>
                <a:latin typeface="Times New Roman" panose="02020603050405020304" pitchFamily="18" charset="0"/>
                <a:cs typeface="Times New Roman" panose="02020603050405020304" pitchFamily="18" charset="0"/>
                <a:hlinkClick r:id="rId32"/>
              </a:rPr>
              <a:t>inzhenerov</a:t>
            </a:r>
            <a:r>
              <a:rPr lang="en-US" dirty="0" smtClean="0">
                <a:solidFill>
                  <a:srgbClr val="C00000"/>
                </a:solidFill>
                <a:latin typeface="Times New Roman" panose="02020603050405020304" pitchFamily="18" charset="0"/>
                <a:cs typeface="Times New Roman" panose="02020603050405020304" pitchFamily="18" charset="0"/>
                <a:hlinkClick r:id="rId32"/>
              </a:rPr>
              <a:t>/</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dirty="0">
              <a:solidFill>
                <a:prstClr val="white"/>
              </a:solidFill>
            </a:endParaRPr>
          </a:p>
        </p:txBody>
      </p:sp>
      <p:sp>
        <p:nvSpPr>
          <p:cNvPr id="32" name="Скругленный прямоугольник 33">
            <a:extLst>
              <a:ext uri="{FF2B5EF4-FFF2-40B4-BE49-F238E27FC236}">
                <a16:creationId xmlns:a16="http://schemas.microsoft.com/office/drawing/2014/main" xmlns="" id="{D4319F33-57F7-4966-867F-B7ED455EF483}"/>
              </a:ext>
            </a:extLst>
          </p:cNvPr>
          <p:cNvSpPr/>
          <p:nvPr/>
        </p:nvSpPr>
        <p:spPr>
          <a:xfrm>
            <a:off x="998348" y="4778631"/>
            <a:ext cx="10877532" cy="53536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Заключить договор о выполнении кадастровых работ с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кадастровым инженером</a:t>
            </a:r>
            <a:endParaRPr lang="ru-RU" sz="2400" b="1" dirty="0">
              <a:solidFill>
                <a:prstClr val="white"/>
              </a:solidFill>
              <a:latin typeface="Calibri" panose="020F0502020204030204"/>
            </a:endParaRPr>
          </a:p>
        </p:txBody>
      </p:sp>
      <p:pic>
        <p:nvPicPr>
          <p:cNvPr id="6" name="Рисунок 5"/>
          <p:cNvPicPr>
            <a:picLocks noChangeAspect="1"/>
          </p:cNvPicPr>
          <p:nvPr/>
        </p:nvPicPr>
        <p:blipFill>
          <a:blip r:embed="rId33"/>
          <a:stretch>
            <a:fillRect/>
          </a:stretch>
        </p:blipFill>
        <p:spPr>
          <a:xfrm>
            <a:off x="239178" y="3342640"/>
            <a:ext cx="2530059" cy="987638"/>
          </a:xfrm>
          <a:prstGeom prst="rect">
            <a:avLst/>
          </a:prstGeom>
        </p:spPr>
      </p:pic>
    </p:spTree>
    <p:extLst>
      <p:ext uri="{BB962C8B-B14F-4D97-AF65-F5344CB8AC3E}">
        <p14:creationId xmlns:p14="http://schemas.microsoft.com/office/powerpoint/2010/main" xmlns="" val="2684613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5</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21" name="Заголовок 7">
            <a:extLst>
              <a:ext uri="{FF2B5EF4-FFF2-40B4-BE49-F238E27FC236}">
                <a16:creationId xmlns:a16="http://schemas.microsoft.com/office/drawing/2014/main" xmlns="" id="{D118C81C-D70E-45BF-9CB8-ABBD91CDE692}"/>
              </a:ext>
            </a:extLst>
          </p:cNvPr>
          <p:cNvSpPr>
            <a:spLocks noGrp="1"/>
          </p:cNvSpPr>
          <p:nvPr>
            <p:ph type="title"/>
          </p:nvPr>
        </p:nvSpPr>
        <p:spPr>
          <a:xfrm>
            <a:off x="4171168" y="1664459"/>
            <a:ext cx="7483904" cy="1087050"/>
          </a:xfrm>
        </p:spPr>
        <p:txBody>
          <a:bodyPr>
            <a:noAutofit/>
          </a:bodyPr>
          <a:lstStyle/>
          <a:p>
            <a:pPr algn="just"/>
            <a:r>
              <a:rPr lang="ru-RU" sz="1600" dirty="0" smtClean="0">
                <a:solidFill>
                  <a:schemeClr val="accent1">
                    <a:lumMod val="50000"/>
                  </a:schemeClr>
                </a:solidFill>
                <a:latin typeface="+mn-lt"/>
                <a:cs typeface="Times New Roman" panose="02020603050405020304" pitchFamily="18" charset="0"/>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6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xmlns="" id="{0D6F023E-58A9-4A2A-A1A7-21FDE151E179}"/>
              </a:ext>
            </a:extLst>
          </p:cNvPr>
          <p:cNvSpPr txBox="1">
            <a:spLocks/>
          </p:cNvSpPr>
          <p:nvPr/>
        </p:nvSpPr>
        <p:spPr>
          <a:xfrm>
            <a:off x="3853762" y="2808881"/>
            <a:ext cx="7801310" cy="102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о государственном кадастровом учете и государственном регистрации прав </a:t>
            </a:r>
          </a:p>
          <a:p>
            <a:pPr marL="72000" indent="-342900" algn="just" defTabSz="447675">
              <a:lnSpc>
                <a:spcPct val="100000"/>
              </a:lnSpc>
              <a:spcBef>
                <a:spcPts val="0"/>
              </a:spcBef>
              <a:buFont typeface="Arial" panose="020B0604020202020204" pitchFamily="34" charset="0"/>
              <a:buAutoNum type="arabicPeriod"/>
            </a:pPr>
            <a:r>
              <a:rPr lang="ru-RU" sz="1200" dirty="0" smtClean="0">
                <a:solidFill>
                  <a:schemeClr val="accent1">
                    <a:lumMod val="50000"/>
                  </a:schemeClr>
                </a:solidFill>
                <a:cs typeface="Times New Roman" panose="02020603050405020304" pitchFamily="18" charset="0"/>
              </a:rPr>
              <a:t>Заявление </a:t>
            </a:r>
            <a:r>
              <a:rPr lang="ru-RU" sz="1200" dirty="0">
                <a:solidFill>
                  <a:schemeClr val="accent1">
                    <a:lumMod val="50000"/>
                  </a:schemeClr>
                </a:solidFill>
                <a:cs typeface="Times New Roman" panose="02020603050405020304" pitchFamily="18" charset="0"/>
              </a:rPr>
              <a:t>о государственном кадастровом учете и государственном регистрации прав </a:t>
            </a:r>
            <a:r>
              <a:rPr lang="ru-RU" sz="1200" dirty="0" smtClean="0">
                <a:solidFill>
                  <a:schemeClr val="accent1">
                    <a:lumMod val="50000"/>
                  </a:schemeClr>
                </a:solidFill>
                <a:cs typeface="Times New Roman" panose="02020603050405020304" pitchFamily="18" charset="0"/>
              </a:rPr>
              <a:t>и правоустанавливающий </a:t>
            </a:r>
            <a:r>
              <a:rPr lang="ru-RU" sz="1200" dirty="0">
                <a:solidFill>
                  <a:schemeClr val="accent1">
                    <a:lumMod val="50000"/>
                  </a:schemeClr>
                </a:solidFill>
                <a:cs typeface="Times New Roman" panose="02020603050405020304" pitchFamily="18" charset="0"/>
              </a:rPr>
              <a:t>документ на земельный участок, на котором расположены здание, сооружение, в случае если сведения о правах на данный земельный участок не внесены в </a:t>
            </a:r>
            <a:r>
              <a:rPr lang="ru-RU" sz="1200" dirty="0" smtClean="0">
                <a:solidFill>
                  <a:schemeClr val="accent1">
                    <a:lumMod val="50000"/>
                  </a:schemeClr>
                </a:solidFill>
                <a:cs typeface="Times New Roman" panose="02020603050405020304" pitchFamily="18" charset="0"/>
              </a:rPr>
              <a:t>ЕГРН</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Разрешение на ввод объекта капитального строительства в эксплуатацию</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содержащее сведения, предусмотренные частями 3.6 и 3.7 статьи 55 Градостроительного кодекса Российской Федерации**</a:t>
            </a:r>
          </a:p>
        </p:txBody>
      </p:sp>
      <p:pic>
        <p:nvPicPr>
          <p:cNvPr id="28" name="Рисунок 27">
            <a:extLst>
              <a:ext uri="{FF2B5EF4-FFF2-40B4-BE49-F238E27FC236}">
                <a16:creationId xmlns:a16="http://schemas.microsoft.com/office/drawing/2014/main" xmlns="" id="{DD32DEC3-865F-CA0F-A442-5F7874B3FCBC}"/>
              </a:ext>
            </a:extLst>
          </p:cNvPr>
          <p:cNvPicPr>
            <a:picLocks noChangeAspect="1"/>
          </p:cNvPicPr>
          <p:nvPr/>
        </p:nvPicPr>
        <p:blipFill>
          <a:blip r:embed="rId3"/>
          <a:stretch>
            <a:fillRect/>
          </a:stretch>
        </p:blipFill>
        <p:spPr>
          <a:xfrm>
            <a:off x="3325025" y="4161178"/>
            <a:ext cx="528737" cy="455527"/>
          </a:xfrm>
          <a:prstGeom prst="rect">
            <a:avLst/>
          </a:prstGeom>
        </p:spPr>
      </p:pic>
      <p:sp>
        <p:nvSpPr>
          <p:cNvPr id="29" name="Скругленный прямоугольник 33">
            <a:extLst>
              <a:ext uri="{FF2B5EF4-FFF2-40B4-BE49-F238E27FC236}">
                <a16:creationId xmlns:a16="http://schemas.microsoft.com/office/drawing/2014/main" xmlns="" id="{D4319F33-57F7-4966-867F-B7ED455EF483}"/>
              </a:ext>
            </a:extLst>
          </p:cNvPr>
          <p:cNvSpPr/>
          <p:nvPr/>
        </p:nvSpPr>
        <p:spPr>
          <a:xfrm>
            <a:off x="7290148" y="4701862"/>
            <a:ext cx="4735028" cy="121100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marL="1252538" algn="ctr" defTabSz="514313">
              <a:defRPr/>
            </a:pPr>
            <a:r>
              <a:rPr lang="ru-RU" b="1" dirty="0" smtClean="0">
                <a:solidFill>
                  <a:schemeClr val="accent1">
                    <a:lumMod val="50000"/>
                  </a:schemeClr>
                </a:solidFill>
              </a:rPr>
              <a:t>Принятие решения о постановке на государственный кадастровый учет объекта</a:t>
            </a:r>
            <a:endParaRPr lang="ru-RU" b="1" dirty="0">
              <a:solidFill>
                <a:schemeClr val="accent1">
                  <a:lumMod val="50000"/>
                </a:schemeClr>
              </a:solidFill>
            </a:endParaRPr>
          </a:p>
        </p:txBody>
      </p:sp>
      <p:sp>
        <p:nvSpPr>
          <p:cNvPr id="30" name="Скругленный прямоугольник 33">
            <a:extLst>
              <a:ext uri="{FF2B5EF4-FFF2-40B4-BE49-F238E27FC236}">
                <a16:creationId xmlns:a16="http://schemas.microsoft.com/office/drawing/2014/main" xmlns="" id="{D4319F33-57F7-4966-867F-B7ED455EF483}"/>
              </a:ext>
            </a:extLst>
          </p:cNvPr>
          <p:cNvSpPr/>
          <p:nvPr/>
        </p:nvSpPr>
        <p:spPr>
          <a:xfrm>
            <a:off x="610783" y="1925003"/>
            <a:ext cx="2418074"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Проектная документация </a:t>
            </a:r>
            <a:endParaRPr lang="ru-RU" b="1" dirty="0">
              <a:solidFill>
                <a:schemeClr val="accent1">
                  <a:lumMod val="50000"/>
                </a:schemeClr>
              </a:solidFill>
            </a:endParaRPr>
          </a:p>
        </p:txBody>
      </p:sp>
      <p:pic>
        <p:nvPicPr>
          <p:cNvPr id="6" name="Рисунок 5"/>
          <p:cNvPicPr>
            <a:picLocks noChangeAspect="1"/>
          </p:cNvPicPr>
          <p:nvPr/>
        </p:nvPicPr>
        <p:blipFill rotWithShape="1">
          <a:blip r:embed="rId4"/>
          <a:srcRect r="61455"/>
          <a:stretch/>
        </p:blipFill>
        <p:spPr>
          <a:xfrm>
            <a:off x="7380212" y="4944855"/>
            <a:ext cx="532907" cy="539706"/>
          </a:xfrm>
          <a:prstGeom prst="rect">
            <a:avLst/>
          </a:prstGeom>
        </p:spPr>
      </p:pic>
      <p:sp>
        <p:nvSpPr>
          <p:cNvPr id="16" name="Скругленный прямоугольник 33">
            <a:extLst>
              <a:ext uri="{FF2B5EF4-FFF2-40B4-BE49-F238E27FC236}">
                <a16:creationId xmlns:a16="http://schemas.microsoft.com/office/drawing/2014/main" xmlns="" id="{D4319F33-57F7-4966-867F-B7ED455EF483}"/>
              </a:ext>
            </a:extLst>
          </p:cNvPr>
          <p:cNvSpPr/>
          <p:nvPr/>
        </p:nvSpPr>
        <p:spPr>
          <a:xfrm>
            <a:off x="610785" y="2927035"/>
            <a:ext cx="2418072"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строительство</a:t>
            </a:r>
            <a:endParaRPr lang="ru-RU" b="1" dirty="0">
              <a:solidFill>
                <a:schemeClr val="accent1">
                  <a:lumMod val="50000"/>
                </a:schemeClr>
              </a:solidFill>
            </a:endParaRPr>
          </a:p>
        </p:txBody>
      </p:sp>
      <p:sp>
        <p:nvSpPr>
          <p:cNvPr id="17" name="Скругленный прямоугольник 33">
            <a:extLst>
              <a:ext uri="{FF2B5EF4-FFF2-40B4-BE49-F238E27FC236}">
                <a16:creationId xmlns:a16="http://schemas.microsoft.com/office/drawing/2014/main" xmlns="" id="{D4319F33-57F7-4966-867F-B7ED455EF483}"/>
              </a:ext>
            </a:extLst>
          </p:cNvPr>
          <p:cNvSpPr/>
          <p:nvPr/>
        </p:nvSpPr>
        <p:spPr>
          <a:xfrm>
            <a:off x="623400" y="3923836"/>
            <a:ext cx="2392840"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Технический план</a:t>
            </a:r>
            <a:endParaRPr lang="ru-RU" b="1" dirty="0">
              <a:solidFill>
                <a:schemeClr val="accent1">
                  <a:lumMod val="50000"/>
                </a:schemeClr>
              </a:solidFill>
            </a:endParaRPr>
          </a:p>
        </p:txBody>
      </p:sp>
      <p:sp>
        <p:nvSpPr>
          <p:cNvPr id="18" name="Скругленный прямоугольник 33">
            <a:extLst>
              <a:ext uri="{FF2B5EF4-FFF2-40B4-BE49-F238E27FC236}">
                <a16:creationId xmlns:a16="http://schemas.microsoft.com/office/drawing/2014/main" xmlns="" id="{D4319F33-57F7-4966-867F-B7ED455EF483}"/>
              </a:ext>
            </a:extLst>
          </p:cNvPr>
          <p:cNvSpPr/>
          <p:nvPr/>
        </p:nvSpPr>
        <p:spPr>
          <a:xfrm>
            <a:off x="610785" y="4946386"/>
            <a:ext cx="2418072" cy="901700"/>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ввод объекта в эксплуатацию</a:t>
            </a:r>
            <a:endParaRPr lang="ru-RU" b="1" dirty="0">
              <a:solidFill>
                <a:schemeClr val="accent1">
                  <a:lumMod val="50000"/>
                </a:schemeClr>
              </a:solidFill>
            </a:endParaRPr>
          </a:p>
        </p:txBody>
      </p:sp>
      <p:sp>
        <p:nvSpPr>
          <p:cNvPr id="19" name="Заголовок 7">
            <a:extLst>
              <a:ext uri="{FF2B5EF4-FFF2-40B4-BE49-F238E27FC236}">
                <a16:creationId xmlns:a16="http://schemas.microsoft.com/office/drawing/2014/main" xmlns="" id="{D118C81C-D70E-45BF-9CB8-ABBD91CDE692}"/>
              </a:ext>
            </a:extLst>
          </p:cNvPr>
          <p:cNvSpPr txBox="1">
            <a:spLocks/>
          </p:cNvSpPr>
          <p:nvPr/>
        </p:nvSpPr>
        <p:spPr>
          <a:xfrm>
            <a:off x="623400" y="5997620"/>
            <a:ext cx="9972710" cy="45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ru-RU" sz="1400" dirty="0" smtClean="0">
                <a:solidFill>
                  <a:schemeClr val="accent1">
                    <a:lumMod val="50000"/>
                  </a:schemeClr>
                </a:solidFill>
                <a:latin typeface="+mn-lt"/>
                <a:cs typeface="Times New Roman" panose="02020603050405020304" pitchFamily="18" charset="0"/>
              </a:rPr>
              <a:t>*</a:t>
            </a:r>
            <a:r>
              <a:rPr lang="ru-RU" sz="1400" b="0" i="1" dirty="0" smtClean="0">
                <a:solidFill>
                  <a:schemeClr val="accent1">
                    <a:lumMod val="50000"/>
                  </a:schemeClr>
                </a:solidFill>
                <a:latin typeface="+mn-lt"/>
                <a:cs typeface="Times New Roman" panose="02020603050405020304" pitchFamily="18" charset="0"/>
              </a:rPr>
              <a:t> ч.1 ст. 19 Федерального закона от 13.07.2015 № 218-ФЗ «О государственной регистрации недвижимости»</a:t>
            </a:r>
            <a:endParaRPr lang="ru-RU" sz="1400" dirty="0">
              <a:solidFill>
                <a:schemeClr val="accent1">
                  <a:lumMod val="50000"/>
                </a:schemeClr>
              </a:solidFill>
              <a:latin typeface="+mn-lt"/>
              <a:cs typeface="Times New Roman" panose="02020603050405020304" pitchFamily="18" charset="0"/>
            </a:endParaRPr>
          </a:p>
        </p:txBody>
      </p:sp>
      <p:sp>
        <p:nvSpPr>
          <p:cNvPr id="3" name="Стрелка вниз 2"/>
          <p:cNvSpPr/>
          <p:nvPr/>
        </p:nvSpPr>
        <p:spPr>
          <a:xfrm>
            <a:off x="1564887" y="2637623"/>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1577504" y="3640864"/>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564887" y="4622628"/>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36">
            <a:extLst>
              <a:ext uri="{FF2B5EF4-FFF2-40B4-BE49-F238E27FC236}">
                <a16:creationId xmlns:a16="http://schemas.microsoft.com/office/drawing/2014/main" xmlns="" id="{BD7803CA-1F44-4DDB-92C7-80BD46D33879}"/>
              </a:ext>
            </a:extLst>
          </p:cNvPr>
          <p:cNvSpPr/>
          <p:nvPr/>
        </p:nvSpPr>
        <p:spPr>
          <a:xfrm>
            <a:off x="3859193" y="5027767"/>
            <a:ext cx="3310204" cy="738936"/>
          </a:xfrm>
          <a:prstGeom prst="homePlate">
            <a:avLst/>
          </a:prstGeom>
          <a:noFill/>
          <a:ln w="19050" cap="flat" cmpd="sng" algn="ctr">
            <a:solidFill>
              <a:schemeClr val="tx2"/>
            </a:solidFill>
            <a:prstDash val="solid"/>
          </a:ln>
          <a:effectLst/>
        </p:spPr>
        <p:txBody>
          <a:bodyPr spcFirstLastPara="0" vert="horz" wrap="square" lIns="48428" tIns="48428" rIns="48428" bIns="48428" numCol="1" spcCol="1270" anchor="ctr" anchorCtr="0">
            <a:noAutofit/>
          </a:bodyPr>
          <a:lstStyle/>
          <a:p>
            <a:pPr defTabSz="514313">
              <a:defRPr/>
            </a:pPr>
            <a:r>
              <a:rPr lang="ru-RU" b="1" dirty="0">
                <a:solidFill>
                  <a:schemeClr val="accent1">
                    <a:lumMod val="50000"/>
                  </a:schemeClr>
                </a:solidFill>
              </a:rPr>
              <a:t>Отсутствие противоречий между документами</a:t>
            </a:r>
          </a:p>
        </p:txBody>
      </p:sp>
      <p:sp>
        <p:nvSpPr>
          <p:cNvPr id="31" name="Стрелка вниз 30"/>
          <p:cNvSpPr/>
          <p:nvPr/>
        </p:nvSpPr>
        <p:spPr>
          <a:xfrm rot="16200000">
            <a:off x="3020600" y="5191741"/>
            <a:ext cx="820387" cy="410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Graphic 361">
            <a:extLst>
              <a:ext uri="{FF2B5EF4-FFF2-40B4-BE49-F238E27FC236}">
                <a16:creationId xmlns:a16="http://schemas.microsoft.com/office/drawing/2014/main" xmlns="" id="{846517DD-5A7C-4297-93D9-CD9F401546CF}"/>
              </a:ext>
            </a:extLst>
          </p:cNvPr>
          <p:cNvPicPr>
            <a:picLocks noChangeAspect="1"/>
          </p:cNvPicPr>
          <p:nvPr/>
        </p:nvPicPr>
        <p:blipFill>
          <a:blip r:embed="rId5">
            <a:extLst>
              <a:ext uri="{96DAC541-7B7A-43D3-8B79-37D633B846F1}">
                <asvg:svgBlip xmlns:asvg="http://schemas.microsoft.com/office/drawing/2016/SVG/main" xmlns="" r:embed="rId79"/>
              </a:ext>
            </a:extLst>
          </a:blip>
          <a:stretch>
            <a:fillRect/>
          </a:stretch>
        </p:blipFill>
        <p:spPr>
          <a:xfrm>
            <a:off x="7974849" y="4906708"/>
            <a:ext cx="632425" cy="615999"/>
          </a:xfrm>
          <a:prstGeom prst="rect">
            <a:avLst/>
          </a:prstGeom>
        </p:spPr>
      </p:pic>
      <p:pic>
        <p:nvPicPr>
          <p:cNvPr id="34" name="Graphic 369">
            <a:extLst>
              <a:ext uri="{FF2B5EF4-FFF2-40B4-BE49-F238E27FC236}">
                <a16:creationId xmlns:a16="http://schemas.microsoft.com/office/drawing/2014/main" xmlns="" id="{A400D451-9F61-420E-8E98-B424D3153A2F}"/>
              </a:ext>
            </a:extLst>
          </p:cNvPr>
          <p:cNvPicPr>
            <a:picLocks noChangeAspect="1"/>
          </p:cNvPicPr>
          <p:nvPr/>
        </p:nvPicPr>
        <p:blipFill>
          <a:blip r:embed="rId80">
            <a:extLst>
              <a:ext uri="{96DAC541-7B7A-43D3-8B79-37D633B846F1}">
                <asvg:svgBlip xmlns:asvg="http://schemas.microsoft.com/office/drawing/2016/SVG/main" xmlns="" r:embed="rId85"/>
              </a:ext>
            </a:extLst>
          </a:blip>
          <a:stretch>
            <a:fillRect/>
          </a:stretch>
        </p:blipFill>
        <p:spPr>
          <a:xfrm>
            <a:off x="3316239" y="1589373"/>
            <a:ext cx="771202" cy="583596"/>
          </a:xfrm>
          <a:prstGeom prst="rect">
            <a:avLst/>
          </a:prstGeom>
        </p:spPr>
      </p:pic>
      <p:sp>
        <p:nvSpPr>
          <p:cNvPr id="36" name="Текст 8">
            <a:extLst>
              <a:ext uri="{FF2B5EF4-FFF2-40B4-BE49-F238E27FC236}">
                <a16:creationId xmlns:a16="http://schemas.microsoft.com/office/drawing/2014/main" xmlns="" id="{0D6F023E-58A9-4A2A-A1A7-21FDE151E179}"/>
              </a:ext>
            </a:extLst>
          </p:cNvPr>
          <p:cNvSpPr txBox="1">
            <a:spLocks/>
          </p:cNvSpPr>
          <p:nvPr/>
        </p:nvSpPr>
        <p:spPr>
          <a:xfrm>
            <a:off x="4001981" y="4174660"/>
            <a:ext cx="7822275" cy="501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spcBef>
                <a:spcPts val="0"/>
              </a:spcBef>
              <a:buNone/>
            </a:pPr>
            <a:r>
              <a:rPr lang="ru-RU" sz="900" i="1" dirty="0" smtClean="0">
                <a:solidFill>
                  <a:schemeClr val="tx2">
                    <a:lumMod val="50000"/>
                  </a:schemeClr>
                </a:solidFill>
                <a:cs typeface="Times New Roman" panose="02020603050405020304" pitchFamily="18" charset="0"/>
              </a:rPr>
              <a:t>** </a:t>
            </a:r>
            <a:r>
              <a:rPr lang="ru-RU" sz="900" i="1" dirty="0" smtClean="0">
                <a:solidFill>
                  <a:schemeClr val="tx2">
                    <a:lumMod val="50000"/>
                  </a:schemeClr>
                </a:solidFill>
              </a:rPr>
              <a:t>Установлены требования к заявлению застройщика о выдаче разрешения на ввод объекта капитального строительства в эксплуатацию. В </a:t>
            </a:r>
            <a:r>
              <a:rPr lang="ru-RU" sz="900" i="1" dirty="0">
                <a:solidFill>
                  <a:schemeClr val="tx2">
                    <a:lumMod val="50000"/>
                  </a:schemeClr>
                </a:solidFill>
              </a:rPr>
              <a:t>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r>
              <a:rPr lang="ru-RU" sz="900" i="1" dirty="0" smtClean="0">
                <a:solidFill>
                  <a:schemeClr val="tx2">
                    <a:lumMod val="50000"/>
                  </a:schemeClr>
                </a:solidFill>
              </a:rPr>
              <a:t>.</a:t>
            </a:r>
            <a:endParaRPr lang="ru-RU" sz="900" i="1" dirty="0">
              <a:solidFill>
                <a:schemeClr val="tx2">
                  <a:lumMod val="50000"/>
                </a:schemeClr>
              </a:solidFill>
            </a:endParaRPr>
          </a:p>
        </p:txBody>
      </p:sp>
      <p:sp>
        <p:nvSpPr>
          <p:cNvPr id="37" name="TextBox 36"/>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Третий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25025" y="715244"/>
            <a:ext cx="8558920" cy="830997"/>
          </a:xfrm>
          <a:prstGeom prst="rect">
            <a:avLst/>
          </a:prstGeom>
        </p:spPr>
        <p:txBody>
          <a:bodyPr wrap="square">
            <a:spAutoFit/>
          </a:bodyPr>
          <a:lstStyle/>
          <a:p>
            <a:r>
              <a:rPr lang="ru-RU" sz="2400" b="1" dirty="0" smtClean="0">
                <a:solidFill>
                  <a:schemeClr val="accent1">
                    <a:lumMod val="50000"/>
                  </a:schemeClr>
                </a:solidFill>
              </a:rPr>
              <a:t>Построенный </a:t>
            </a:r>
            <a:r>
              <a:rPr lang="ru-RU" sz="2400" b="1" dirty="0">
                <a:solidFill>
                  <a:schemeClr val="accent1">
                    <a:lumMod val="50000"/>
                  </a:schemeClr>
                </a:solidFill>
              </a:rPr>
              <a:t>объект ставится на кадастровый учет и регистрируются права на него</a:t>
            </a:r>
            <a:endParaRPr lang="ru-RU" sz="2400" dirty="0">
              <a:solidFill>
                <a:schemeClr val="accent1">
                  <a:lumMod val="50000"/>
                </a:schemeClr>
              </a:solidFill>
            </a:endParaRPr>
          </a:p>
        </p:txBody>
      </p:sp>
    </p:spTree>
    <p:extLst>
      <p:ext uri="{BB962C8B-B14F-4D97-AF65-F5344CB8AC3E}">
        <p14:creationId xmlns:p14="http://schemas.microsoft.com/office/powerpoint/2010/main" xmlns="" val="2911731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6</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6" name="TextBox 5"/>
          <p:cNvSpPr txBox="1"/>
          <p:nvPr/>
        </p:nvSpPr>
        <p:spPr>
          <a:xfrm>
            <a:off x="719629" y="975911"/>
            <a:ext cx="11472371" cy="523220"/>
          </a:xfrm>
          <a:prstGeom prst="rect">
            <a:avLst/>
          </a:prstGeom>
          <a:noFill/>
        </p:spPr>
        <p:txBody>
          <a:bodyPr wrap="square" rtlCol="0">
            <a:spAutoFit/>
          </a:bodyPr>
          <a:lstStyle/>
          <a:p>
            <a:r>
              <a:rPr lang="ru-RU" sz="2800" b="1" dirty="0" smtClean="0">
                <a:solidFill>
                  <a:schemeClr val="accent1">
                    <a:lumMod val="50000"/>
                  </a:schemeClr>
                </a:solidFill>
                <a:cs typeface="Times New Roman" panose="02020603050405020304" pitchFamily="18" charset="0"/>
              </a:rPr>
              <a:t>Как получить </a:t>
            </a:r>
            <a:r>
              <a:rPr lang="ru-RU" sz="2800" b="1" dirty="0">
                <a:solidFill>
                  <a:schemeClr val="accent1">
                    <a:lumMod val="50000"/>
                  </a:schemeClr>
                </a:solidFill>
                <a:cs typeface="Times New Roman" panose="02020603050405020304" pitchFamily="18" charset="0"/>
              </a:rPr>
              <a:t>услугу по государственной регистрации </a:t>
            </a:r>
            <a:r>
              <a:rPr lang="ru-RU" sz="2800" b="1" dirty="0" smtClean="0">
                <a:solidFill>
                  <a:schemeClr val="accent1">
                    <a:lumMod val="50000"/>
                  </a:schemeClr>
                </a:solidFill>
                <a:cs typeface="Times New Roman" panose="02020603050405020304" pitchFamily="18" charset="0"/>
              </a:rPr>
              <a:t>прав </a:t>
            </a:r>
            <a:r>
              <a:rPr lang="en-US" sz="2800" b="1" dirty="0" smtClean="0">
                <a:solidFill>
                  <a:schemeClr val="accent1">
                    <a:lumMod val="50000"/>
                  </a:schemeClr>
                </a:solidFill>
                <a:cs typeface="Times New Roman" panose="02020603050405020304" pitchFamily="18" charset="0"/>
              </a:rPr>
              <a:t>?</a:t>
            </a:r>
            <a:endParaRPr lang="ru-RU" sz="2800" b="1" dirty="0">
              <a:solidFill>
                <a:schemeClr val="accent1">
                  <a:lumMod val="50000"/>
                </a:schemeClr>
              </a:solidFill>
              <a:cs typeface="Times New Roman" panose="02020603050405020304" pitchFamily="18" charset="0"/>
            </a:endParaRPr>
          </a:p>
        </p:txBody>
      </p:sp>
      <p:sp>
        <p:nvSpPr>
          <p:cNvPr id="7" name="Текст 8">
            <a:extLst>
              <a:ext uri="{FF2B5EF4-FFF2-40B4-BE49-F238E27FC236}">
                <a16:creationId xmlns:a16="http://schemas.microsoft.com/office/drawing/2014/main" xmlns="" id="{60E971C1-3569-4E28-9BC9-947205427270}"/>
              </a:ext>
            </a:extLst>
          </p:cNvPr>
          <p:cNvSpPr>
            <a:spLocks noGrp="1"/>
          </p:cNvSpPr>
          <p:nvPr>
            <p:ph type="body" sz="quarter" idx="4294967295"/>
          </p:nvPr>
        </p:nvSpPr>
        <p:spPr>
          <a:xfrm>
            <a:off x="530649" y="1765479"/>
            <a:ext cx="11281395" cy="936472"/>
          </a:xfrm>
          <a:prstGeom prst="rect">
            <a:avLst/>
          </a:prstGeom>
        </p:spPr>
        <p:txBody>
          <a:bodyPr>
            <a:noAutofit/>
          </a:bodyPr>
          <a:lstStyle/>
          <a:p>
            <a:pPr marL="0" indent="0" algn="just">
              <a:buNone/>
              <a:tabLst>
                <a:tab pos="447675" algn="l"/>
              </a:tabLst>
            </a:pPr>
            <a:r>
              <a:rPr lang="ru-RU" sz="1800" dirty="0" smtClean="0">
                <a:solidFill>
                  <a:schemeClr val="bg2">
                    <a:lumMod val="25000"/>
                  </a:schemeClr>
                </a:solidFill>
                <a:cs typeface="Times New Roman" panose="02020603050405020304" pitchFamily="18" charset="0"/>
              </a:rPr>
              <a:t>	</a:t>
            </a:r>
            <a:r>
              <a:rPr lang="ru-RU" sz="1600" dirty="0" smtClean="0">
                <a:solidFill>
                  <a:schemeClr val="bg2">
                    <a:lumMod val="25000"/>
                  </a:schemeClr>
                </a:solidFill>
                <a:cs typeface="Times New Roman" panose="02020603050405020304" pitchFamily="18" charset="0"/>
              </a:rPr>
              <a:t>Получить </a:t>
            </a:r>
            <a:r>
              <a:rPr lang="ru-RU" sz="1600" dirty="0">
                <a:solidFill>
                  <a:schemeClr val="bg2">
                    <a:lumMod val="25000"/>
                  </a:schemeClr>
                </a:solidFill>
                <a:cs typeface="Times New Roman" panose="02020603050405020304" pitchFamily="18" charset="0"/>
              </a:rPr>
              <a:t>услугу по государственной регистрации прав собственности на территории Российской Федерации возможно в </a:t>
            </a:r>
            <a:r>
              <a:rPr lang="ru-RU" sz="1600" dirty="0" smtClean="0">
                <a:solidFill>
                  <a:schemeClr val="bg2">
                    <a:lumMod val="25000"/>
                  </a:schemeClr>
                </a:solidFill>
                <a:cs typeface="Times New Roman" panose="02020603050405020304" pitchFamily="18" charset="0"/>
              </a:rPr>
              <a:t>офисах </a:t>
            </a:r>
            <a:r>
              <a:rPr lang="ru-RU" sz="1600" dirty="0">
                <a:solidFill>
                  <a:schemeClr val="bg2">
                    <a:lumMod val="25000"/>
                  </a:schemeClr>
                </a:solidFill>
                <a:cs typeface="Times New Roman" panose="02020603050405020304" pitchFamily="18" charset="0"/>
              </a:rPr>
              <a:t>многофункциональных центров предоставления государственных и муниципальных </a:t>
            </a:r>
            <a:r>
              <a:rPr lang="ru-RU" sz="1600" dirty="0" smtClean="0">
                <a:solidFill>
                  <a:schemeClr val="bg2">
                    <a:lumMod val="25000"/>
                  </a:schemeClr>
                </a:solidFill>
                <a:cs typeface="Times New Roman" panose="02020603050405020304" pitchFamily="18" charset="0"/>
              </a:rPr>
              <a:t>услуг, а </a:t>
            </a:r>
            <a:r>
              <a:rPr lang="ru-RU" sz="1600" dirty="0">
                <a:solidFill>
                  <a:schemeClr val="bg2">
                    <a:lumMod val="25000"/>
                  </a:schemeClr>
                </a:solidFill>
                <a:cs typeface="Times New Roman" panose="02020603050405020304" pitchFamily="18" charset="0"/>
              </a:rPr>
              <a:t>также в электронном </a:t>
            </a:r>
            <a:r>
              <a:rPr lang="ru-RU" sz="1600" dirty="0" smtClean="0">
                <a:solidFill>
                  <a:schemeClr val="bg2">
                    <a:lumMod val="25000"/>
                  </a:schemeClr>
                </a:solidFill>
                <a:cs typeface="Times New Roman" panose="02020603050405020304" pitchFamily="18" charset="0"/>
              </a:rPr>
              <a:t>виде </a:t>
            </a:r>
            <a:r>
              <a:rPr lang="ru-RU" sz="1600" dirty="0">
                <a:solidFill>
                  <a:schemeClr val="bg2">
                    <a:lumMod val="25000"/>
                  </a:schemeClr>
                </a:solidFill>
                <a:cs typeface="Times New Roman" panose="02020603050405020304" pitchFamily="18" charset="0"/>
              </a:rPr>
              <a:t>на портале услуг Росреестра </a:t>
            </a:r>
            <a:r>
              <a:rPr lang="en-US" sz="1600" u="sng" dirty="0">
                <a:solidFill>
                  <a:schemeClr val="bg2">
                    <a:lumMod val="25000"/>
                  </a:schemeClr>
                </a:solidFill>
                <a:cs typeface="Times New Roman" panose="02020603050405020304" pitchFamily="18" charset="0"/>
              </a:rPr>
              <a:t>https://rosreestr.gov.ru/eservices/services/</a:t>
            </a:r>
            <a:r>
              <a:rPr lang="ru-RU" sz="1600" u="sng" dirty="0" smtClean="0">
                <a:solidFill>
                  <a:schemeClr val="bg2">
                    <a:lumMod val="25000"/>
                  </a:schemeClr>
                </a:solidFill>
                <a:cs typeface="Times New Roman" panose="02020603050405020304" pitchFamily="18" charset="0"/>
              </a:rPr>
              <a:t>.</a:t>
            </a:r>
            <a:r>
              <a:rPr lang="ru-RU" sz="1600" dirty="0">
                <a:solidFill>
                  <a:schemeClr val="bg2">
                    <a:lumMod val="25000"/>
                  </a:schemeClr>
                </a:solidFill>
                <a:cs typeface="Times New Roman" panose="02020603050405020304" pitchFamily="18" charset="0"/>
              </a:rPr>
              <a:t> </a:t>
            </a:r>
            <a:endParaRPr lang="ru-RU" sz="1600" dirty="0" smtClean="0">
              <a:solidFill>
                <a:schemeClr val="bg2">
                  <a:lumMod val="25000"/>
                </a:schemeClr>
              </a:solidFill>
              <a:cs typeface="Times New Roman" panose="02020603050405020304" pitchFamily="18" charset="0"/>
            </a:endParaRPr>
          </a:p>
        </p:txBody>
      </p:sp>
      <p:pic>
        <p:nvPicPr>
          <p:cNvPr id="8" name="Рисунок 7"/>
          <p:cNvPicPr>
            <a:picLocks noChangeAspect="1"/>
          </p:cNvPicPr>
          <p:nvPr/>
        </p:nvPicPr>
        <p:blipFill rotWithShape="1">
          <a:blip r:embed="rId3" cstate="hqprint">
            <a:extLst>
              <a:ext uri="{28A0092B-C50C-407E-A947-70E740481C1C}">
                <a14:useLocalDpi xmlns:a14="http://schemas.microsoft.com/office/drawing/2010/main" xmlns="" val="0"/>
              </a:ext>
            </a:extLst>
          </a:blip>
          <a:srcRect t="12135"/>
          <a:stretch/>
        </p:blipFill>
        <p:spPr>
          <a:xfrm>
            <a:off x="7073155" y="3998656"/>
            <a:ext cx="3143370" cy="1577218"/>
          </a:xfrm>
          <a:prstGeom prst="rect">
            <a:avLst/>
          </a:prstGeom>
        </p:spPr>
      </p:pic>
      <p:pic>
        <p:nvPicPr>
          <p:cNvPr id="9" name="Рисунок 8"/>
          <p:cNvPicPr/>
          <p:nvPr/>
        </p:nvPicPr>
        <p:blipFill rotWithShape="1">
          <a:blip r:embed="rId4"/>
          <a:srcRect l="13148" r="66168" b="81756"/>
          <a:stretch/>
        </p:blipFill>
        <p:spPr bwMode="auto">
          <a:xfrm>
            <a:off x="1551500" y="3998656"/>
            <a:ext cx="3424368" cy="1577218"/>
          </a:xfrm>
          <a:prstGeom prst="rect">
            <a:avLst/>
          </a:prstGeom>
          <a:ln>
            <a:noFill/>
          </a:ln>
          <a:extLst>
            <a:ext uri="{53640926-AAD7-44D8-BBD7-CCE9431645EC}">
              <a14:shadowObscured xmlns:a14="http://schemas.microsoft.com/office/drawing/2010/main" xmlns=""/>
            </a:ext>
          </a:extLst>
        </p:spPr>
      </p:pic>
      <p:pic>
        <p:nvPicPr>
          <p:cNvPr id="10" name="Graphic 415">
            <a:extLst>
              <a:ext uri="{FF2B5EF4-FFF2-40B4-BE49-F238E27FC236}">
                <a16:creationId xmlns:a16="http://schemas.microsoft.com/office/drawing/2014/main" xmlns="" id="{ED2A3B9D-8C48-4531-A4CB-5EC3ECCE88A0}"/>
              </a:ext>
            </a:extLst>
          </p:cNvPr>
          <p:cNvPicPr>
            <a:picLocks noChangeAspect="1"/>
          </p:cNvPicPr>
          <p:nvPr/>
        </p:nvPicPr>
        <p:blipFill>
          <a:blip r:embed="rId5">
            <a:extLst>
              <a:ext uri="{96DAC541-7B7A-43D3-8B79-37D633B846F1}">
                <asvg:svgBlip xmlns:asvg="http://schemas.microsoft.com/office/drawing/2016/SVG/main" xmlns="" r:embed="rId125"/>
              </a:ext>
            </a:extLst>
          </a:blip>
          <a:stretch>
            <a:fillRect/>
          </a:stretch>
        </p:blipFill>
        <p:spPr>
          <a:xfrm>
            <a:off x="1551500" y="3299126"/>
            <a:ext cx="1156245" cy="547289"/>
          </a:xfrm>
          <a:prstGeom prst="rect">
            <a:avLst/>
          </a:prstGeom>
        </p:spPr>
      </p:pic>
      <p:pic>
        <p:nvPicPr>
          <p:cNvPr id="12" name="Graphic 6">
            <a:extLst>
              <a:ext uri="{FF2B5EF4-FFF2-40B4-BE49-F238E27FC236}">
                <a16:creationId xmlns:a16="http://schemas.microsoft.com/office/drawing/2014/main" xmlns="" id="{5E643A85-3362-0619-2073-44E908909624}"/>
              </a:ext>
            </a:extLst>
          </p:cNvPr>
          <p:cNvPicPr>
            <a:picLocks noChangeAspect="1"/>
          </p:cNvPicPr>
          <p:nvPr/>
        </p:nvPicPr>
        <p:blipFill>
          <a:blip r:embed="rId126">
            <a:extLst>
              <a:ext uri="{96DAC541-7B7A-43D3-8B79-37D633B846F1}">
                <asvg:svgBlip xmlns:asvg="http://schemas.microsoft.com/office/drawing/2016/SVG/main" xmlns="" r:embed="rId127"/>
              </a:ext>
            </a:extLst>
          </a:blip>
          <a:stretch>
            <a:fillRect/>
          </a:stretch>
        </p:blipFill>
        <p:spPr>
          <a:xfrm>
            <a:off x="7073155" y="3299126"/>
            <a:ext cx="650081" cy="542925"/>
          </a:xfrm>
          <a:prstGeom prst="rect">
            <a:avLst/>
          </a:prstGeom>
        </p:spPr>
      </p:pic>
    </p:spTree>
    <p:extLst>
      <p:ext uri="{BB962C8B-B14F-4D97-AF65-F5344CB8AC3E}">
        <p14:creationId xmlns:p14="http://schemas.microsoft.com/office/powerpoint/2010/main" xmlns="" val="37215769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7</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8" name="Заголовок 7">
            <a:extLst>
              <a:ext uri="{FF2B5EF4-FFF2-40B4-BE49-F238E27FC236}">
                <a16:creationId xmlns:a16="http://schemas.microsoft.com/office/drawing/2014/main" xmlns="" id="{264C4750-A43B-48DF-98D2-33D34033BDAA}"/>
              </a:ext>
            </a:extLst>
          </p:cNvPr>
          <p:cNvSpPr>
            <a:spLocks noGrp="1"/>
          </p:cNvSpPr>
          <p:nvPr>
            <p:ph type="title"/>
          </p:nvPr>
        </p:nvSpPr>
        <p:spPr>
          <a:xfrm>
            <a:off x="112734" y="902002"/>
            <a:ext cx="11925000" cy="943234"/>
          </a:xfrm>
        </p:spPr>
        <p:txBody>
          <a:bodyPr>
            <a:noAutofit/>
          </a:bodyPr>
          <a:lstStyle/>
          <a:p>
            <a:pPr algn="ctr"/>
            <a:r>
              <a:rPr lang="ru-RU" dirty="0">
                <a:solidFill>
                  <a:schemeClr val="accent1">
                    <a:lumMod val="50000"/>
                  </a:schemeClr>
                </a:solidFill>
                <a:latin typeface="+mn-lt"/>
                <a:ea typeface="Calibri" panose="020F0502020204030204" pitchFamily="34" charset="0"/>
              </a:rPr>
              <a:t>Росреестр рекомендует собственникам недвижимости внести в </a:t>
            </a:r>
            <a:r>
              <a:rPr lang="ru-RU" dirty="0" smtClean="0">
                <a:solidFill>
                  <a:schemeClr val="accent1">
                    <a:lumMod val="50000"/>
                  </a:schemeClr>
                </a:solidFill>
                <a:latin typeface="+mn-lt"/>
                <a:ea typeface="Calibri" panose="020F0502020204030204" pitchFamily="34" charset="0"/>
              </a:rPr>
              <a:t>Единый государственный </a:t>
            </a:r>
            <a:r>
              <a:rPr lang="ru-RU" dirty="0">
                <a:solidFill>
                  <a:schemeClr val="accent1">
                    <a:lumMod val="50000"/>
                  </a:schemeClr>
                </a:solidFill>
                <a:latin typeface="+mn-lt"/>
                <a:ea typeface="Calibri" panose="020F0502020204030204" pitchFamily="34" charset="0"/>
              </a:rPr>
              <a:t>реестр недвижимости (ЕГРН) свою электронную </a:t>
            </a:r>
            <a:r>
              <a:rPr lang="ru-RU" dirty="0" smtClean="0">
                <a:solidFill>
                  <a:schemeClr val="accent1">
                    <a:lumMod val="50000"/>
                  </a:schemeClr>
                </a:solidFill>
                <a:latin typeface="+mn-lt"/>
                <a:ea typeface="Calibri" panose="020F0502020204030204" pitchFamily="34" charset="0"/>
              </a:rPr>
              <a:t>почту</a:t>
            </a:r>
            <a:endParaRPr lang="ru-RU" dirty="0">
              <a:solidFill>
                <a:schemeClr val="accent1">
                  <a:lumMod val="50000"/>
                </a:schemeClr>
              </a:solidFill>
              <a:latin typeface="+mn-lt"/>
            </a:endParaRPr>
          </a:p>
        </p:txBody>
      </p:sp>
      <p:sp>
        <p:nvSpPr>
          <p:cNvPr id="9" name="Текст 8">
            <a:extLst>
              <a:ext uri="{FF2B5EF4-FFF2-40B4-BE49-F238E27FC236}">
                <a16:creationId xmlns:a16="http://schemas.microsoft.com/office/drawing/2014/main" xmlns="" id="{D3AC1C8A-8499-46A5-A64E-CFBA7F45D48A}"/>
              </a:ext>
            </a:extLst>
          </p:cNvPr>
          <p:cNvSpPr>
            <a:spLocks noGrp="1"/>
          </p:cNvSpPr>
          <p:nvPr>
            <p:ph type="body" sz="quarter" idx="10"/>
          </p:nvPr>
        </p:nvSpPr>
        <p:spPr>
          <a:xfrm>
            <a:off x="437298" y="1737688"/>
            <a:ext cx="11363325" cy="1325464"/>
          </a:xfrm>
        </p:spPr>
        <p:txBody>
          <a:bodyPr>
            <a:normAutofit fontScale="40000" lnSpcReduction="20000"/>
          </a:bodyPr>
          <a:lstStyle/>
          <a:p>
            <a:pPr marL="0" indent="0" algn="just" defTabSz="447675">
              <a:lnSpc>
                <a:spcPct val="120000"/>
              </a:lnSpc>
              <a:buNone/>
            </a:pPr>
            <a:r>
              <a:rPr lang="ru-RU" sz="3500" b="0" dirty="0" smtClean="0">
                <a:solidFill>
                  <a:schemeClr val="accent1">
                    <a:lumMod val="50000"/>
                  </a:schemeClr>
                </a:solidFill>
                <a:cs typeface="Times New Roman" panose="02020603050405020304" pitchFamily="18" charset="0"/>
              </a:rPr>
              <a:t>	Адрес </a:t>
            </a:r>
            <a:r>
              <a:rPr lang="ru-RU" sz="3500" b="0" dirty="0">
                <a:solidFill>
                  <a:schemeClr val="accent1">
                    <a:lumMod val="50000"/>
                  </a:schemeClr>
                </a:solidFill>
                <a:cs typeface="Times New Roman" panose="02020603050405020304" pitchFamily="18" charset="0"/>
              </a:rPr>
              <a:t>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a:t>
            </a:r>
            <a:r>
              <a:rPr lang="ru-RU" sz="3500" b="0" dirty="0" smtClean="0">
                <a:solidFill>
                  <a:schemeClr val="accent1">
                    <a:lumMod val="50000"/>
                  </a:schemeClr>
                </a:solidFill>
                <a:cs typeface="Times New Roman" panose="02020603050405020304" pitchFamily="18" charset="0"/>
              </a:rPr>
              <a:t>. </a:t>
            </a:r>
            <a:r>
              <a:rPr lang="ru-RU" sz="3500" b="0" dirty="0">
                <a:solidFill>
                  <a:schemeClr val="accent1">
                    <a:lumMod val="50000"/>
                  </a:schemeClr>
                </a:solidFill>
                <a:cs typeface="Times New Roman" panose="02020603050405020304" pitchFamily="18" charset="0"/>
              </a:rPr>
              <a:t>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a:t>
            </a:r>
            <a:r>
              <a:rPr lang="ru-RU" sz="3500" b="0" dirty="0" smtClean="0">
                <a:solidFill>
                  <a:schemeClr val="accent1">
                    <a:lumMod val="50000"/>
                  </a:schemeClr>
                </a:solidFill>
                <a:cs typeface="Times New Roman" panose="02020603050405020304" pitchFamily="18" charset="0"/>
              </a:rPr>
              <a:t>МФЦ. В </a:t>
            </a:r>
            <a:r>
              <a:rPr lang="ru-RU" sz="3500" b="0" dirty="0">
                <a:solidFill>
                  <a:schemeClr val="accent1">
                    <a:lumMod val="50000"/>
                  </a:schemeClr>
                </a:solidFill>
                <a:cs typeface="Times New Roman" panose="02020603050405020304" pitchFamily="18" charset="0"/>
              </a:rPr>
              <a:t>дальнейшем не забывайте обновлять сведения в ЕГРН, если адрес электронной почты меняется</a:t>
            </a:r>
          </a:p>
          <a:p>
            <a:endParaRPr lang="ru-RU" sz="1400" b="0" dirty="0">
              <a:solidFill>
                <a:schemeClr val="accent1">
                  <a:lumMod val="50000"/>
                </a:schemeClr>
              </a:solidFill>
              <a:cs typeface="Times New Roman" panose="02020603050405020304" pitchFamily="18" charset="0"/>
            </a:endParaRPr>
          </a:p>
        </p:txBody>
      </p:sp>
      <p:sp>
        <p:nvSpPr>
          <p:cNvPr id="12" name="TextBox 11"/>
          <p:cNvSpPr txBox="1"/>
          <p:nvPr/>
        </p:nvSpPr>
        <p:spPr>
          <a:xfrm>
            <a:off x="2623401" y="2906999"/>
            <a:ext cx="6678194" cy="430887"/>
          </a:xfrm>
          <a:prstGeom prst="rect">
            <a:avLst/>
          </a:prstGeom>
          <a:noFill/>
        </p:spPr>
        <p:txBody>
          <a:bodyPr wrap="square" rtlCol="0">
            <a:spAutoFit/>
          </a:bodyPr>
          <a:lstStyle/>
          <a:p>
            <a:pPr algn="ctr"/>
            <a:r>
              <a:rPr lang="ru-RU" sz="2200" b="1" dirty="0">
                <a:solidFill>
                  <a:schemeClr val="accent1">
                    <a:lumMod val="50000"/>
                  </a:schemeClr>
                </a:solidFill>
                <a:cs typeface="Times New Roman" panose="02020603050405020304" pitchFamily="18" charset="0"/>
              </a:rPr>
              <a:t>Росреестр уведомляет по электронной почте</a:t>
            </a:r>
          </a:p>
        </p:txBody>
      </p:sp>
      <p:sp>
        <p:nvSpPr>
          <p:cNvPr id="14" name="Текст 9">
            <a:extLst>
              <a:ext uri="{FF2B5EF4-FFF2-40B4-BE49-F238E27FC236}">
                <a16:creationId xmlns:a16="http://schemas.microsoft.com/office/drawing/2014/main" xmlns="" id="{3745C1A8-D3AF-4AD2-B2CF-526FDA5254E1}"/>
              </a:ext>
            </a:extLst>
          </p:cNvPr>
          <p:cNvSpPr txBox="1">
            <a:spLocks/>
          </p:cNvSpPr>
          <p:nvPr/>
        </p:nvSpPr>
        <p:spPr>
          <a:xfrm>
            <a:off x="1113334" y="3401903"/>
            <a:ext cx="4423169" cy="65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 поступлении пакета документов на регистрацию прав на эту </a:t>
            </a:r>
            <a:r>
              <a:rPr lang="ru-RU" sz="1400" dirty="0" smtClean="0">
                <a:solidFill>
                  <a:schemeClr val="accent1">
                    <a:lumMod val="50000"/>
                  </a:schemeClr>
                </a:solidFill>
                <a:cs typeface="Times New Roman" panose="02020603050405020304" pitchFamily="18" charset="0"/>
              </a:rPr>
              <a:t>недвижимость (</a:t>
            </a:r>
            <a:r>
              <a:rPr lang="ru-RU" sz="1400" dirty="0">
                <a:solidFill>
                  <a:schemeClr val="accent1">
                    <a:lumMod val="50000"/>
                  </a:schemeClr>
                </a:solidFill>
                <a:cs typeface="Times New Roman" panose="02020603050405020304" pitchFamily="18" charset="0"/>
              </a:rPr>
              <a:t>в том </a:t>
            </a:r>
            <a:r>
              <a:rPr lang="ru-RU" sz="1400" dirty="0" smtClean="0">
                <a:solidFill>
                  <a:schemeClr val="accent1">
                    <a:lumMod val="50000"/>
                  </a:schemeClr>
                </a:solidFill>
                <a:cs typeface="Times New Roman" panose="02020603050405020304" pitchFamily="18" charset="0"/>
              </a:rPr>
              <a:t>числе, </a:t>
            </a:r>
            <a:r>
              <a:rPr lang="ru-RU" sz="1400" dirty="0">
                <a:solidFill>
                  <a:schemeClr val="accent1">
                    <a:lumMod val="50000"/>
                  </a:schemeClr>
                </a:solidFill>
                <a:cs typeface="Times New Roman" panose="02020603050405020304" pitchFamily="18" charset="0"/>
              </a:rPr>
              <a:t>если документы поступили в электронном виде)</a:t>
            </a:r>
          </a:p>
        </p:txBody>
      </p:sp>
      <p:sp>
        <p:nvSpPr>
          <p:cNvPr id="16" name="Текст 9">
            <a:extLst>
              <a:ext uri="{FF2B5EF4-FFF2-40B4-BE49-F238E27FC236}">
                <a16:creationId xmlns:a16="http://schemas.microsoft.com/office/drawing/2014/main" xmlns="" id="{A871B856-E2A9-41F5-B30E-117B49253B76}"/>
              </a:ext>
            </a:extLst>
          </p:cNvPr>
          <p:cNvSpPr txBox="1">
            <a:spLocks/>
          </p:cNvSpPr>
          <p:nvPr/>
        </p:nvSpPr>
        <p:spPr>
          <a:xfrm>
            <a:off x="1113335" y="4134165"/>
            <a:ext cx="4423168" cy="1247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smtClean="0">
                <a:solidFill>
                  <a:schemeClr val="accent1">
                    <a:lumMod val="50000"/>
                  </a:schemeClr>
                </a:solidFill>
                <a:cs typeface="Times New Roman" panose="02020603050405020304" pitchFamily="18" charset="0"/>
              </a:rPr>
              <a:t>о </a:t>
            </a:r>
            <a:r>
              <a:rPr lang="ru-RU" sz="1400" dirty="0">
                <a:solidFill>
                  <a:schemeClr val="accent1">
                    <a:lumMod val="50000"/>
                  </a:schemeClr>
                </a:solidFill>
                <a:cs typeface="Times New Roman" panose="02020603050405020304" pitchFamily="18" charset="0"/>
              </a:rPr>
              <a:t>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p>
        </p:txBody>
      </p:sp>
      <p:sp>
        <p:nvSpPr>
          <p:cNvPr id="17" name="Текст 9">
            <a:extLst>
              <a:ext uri="{FF2B5EF4-FFF2-40B4-BE49-F238E27FC236}">
                <a16:creationId xmlns:a16="http://schemas.microsoft.com/office/drawing/2014/main" xmlns="" id="{E3387B35-76F0-4D51-9E5D-99C4920A972F}"/>
              </a:ext>
            </a:extLst>
          </p:cNvPr>
          <p:cNvSpPr txBox="1">
            <a:spLocks/>
          </p:cNvSpPr>
          <p:nvPr/>
        </p:nvSpPr>
        <p:spPr>
          <a:xfrm>
            <a:off x="1113335" y="5503948"/>
            <a:ext cx="4423168" cy="679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об исправлении ошибок в </a:t>
            </a:r>
            <a:r>
              <a:rPr lang="ru-RU" sz="1400" dirty="0" smtClean="0">
                <a:solidFill>
                  <a:schemeClr val="accent1">
                    <a:lumMod val="50000"/>
                  </a:schemeClr>
                </a:solidFill>
                <a:cs typeface="Times New Roman" panose="02020603050405020304" pitchFamily="18" charset="0"/>
              </a:rPr>
              <a:t>ЕГРН, </a:t>
            </a:r>
            <a:r>
              <a:rPr lang="ru-RU" sz="1400" dirty="0">
                <a:solidFill>
                  <a:schemeClr val="accent1">
                    <a:lumMod val="50000"/>
                  </a:schemeClr>
                </a:solidFill>
                <a:cs typeface="Times New Roman" panose="02020603050405020304" pitchFamily="18" charset="0"/>
              </a:rPr>
              <a:t>информацию о статусе рассмотрения своих заявлений в Росреестр</a:t>
            </a:r>
          </a:p>
        </p:txBody>
      </p:sp>
      <p:sp>
        <p:nvSpPr>
          <p:cNvPr id="18" name="Текст 9">
            <a:extLst>
              <a:ext uri="{FF2B5EF4-FFF2-40B4-BE49-F238E27FC236}">
                <a16:creationId xmlns:a16="http://schemas.microsoft.com/office/drawing/2014/main" xmlns="" id="{3DB1964B-A601-4F53-8848-EB872E7F4665}"/>
              </a:ext>
            </a:extLst>
          </p:cNvPr>
          <p:cNvSpPr txBox="1">
            <a:spLocks/>
          </p:cNvSpPr>
          <p:nvPr/>
        </p:nvSpPr>
        <p:spPr>
          <a:xfrm>
            <a:off x="7032980" y="3362916"/>
            <a:ext cx="4622092" cy="759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a:solidFill>
                  <a:schemeClr val="accent1">
                    <a:lumMod val="50000"/>
                  </a:schemeClr>
                </a:solidFill>
                <a:cs typeface="Times New Roman" panose="02020603050405020304" pitchFamily="18" charset="0"/>
              </a:rPr>
              <a:t>об изменении данных правообладателя, о внесении в ЕГРН сведений о публичном сервитуте в отношении принадлежащего вам участка</a:t>
            </a:r>
          </a:p>
        </p:txBody>
      </p:sp>
      <p:sp>
        <p:nvSpPr>
          <p:cNvPr id="19" name="Текст 9">
            <a:extLst>
              <a:ext uri="{FF2B5EF4-FFF2-40B4-BE49-F238E27FC236}">
                <a16:creationId xmlns:a16="http://schemas.microsoft.com/office/drawing/2014/main" xmlns="" id="{949103A0-4633-4F0C-96E5-28B290440BBD}"/>
              </a:ext>
            </a:extLst>
          </p:cNvPr>
          <p:cNvSpPr txBox="1">
            <a:spLocks/>
          </p:cNvSpPr>
          <p:nvPr/>
        </p:nvSpPr>
        <p:spPr>
          <a:xfrm>
            <a:off x="7032980" y="4192346"/>
            <a:ext cx="4622092" cy="74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400" dirty="0">
                <a:solidFill>
                  <a:schemeClr val="accent1">
                    <a:lumMod val="50000"/>
                  </a:schemeClr>
                </a:solidFill>
                <a:cs typeface="Times New Roman" panose="02020603050405020304" pitchFamily="18" charset="0"/>
              </a:rPr>
              <a:t>характеристик принадлежащих ему объектов недвижимости, если такие сведения поступили из органов власти </a:t>
            </a:r>
          </a:p>
        </p:txBody>
      </p:sp>
      <p:sp>
        <p:nvSpPr>
          <p:cNvPr id="20" name="Текст 9">
            <a:extLst>
              <a:ext uri="{FF2B5EF4-FFF2-40B4-BE49-F238E27FC236}">
                <a16:creationId xmlns:a16="http://schemas.microsoft.com/office/drawing/2014/main" xmlns="" id="{6BDAEE69-FF5C-4DAE-9EA7-0BA08AED736D}"/>
              </a:ext>
            </a:extLst>
          </p:cNvPr>
          <p:cNvSpPr txBox="1">
            <a:spLocks/>
          </p:cNvSpPr>
          <p:nvPr/>
        </p:nvSpPr>
        <p:spPr>
          <a:xfrm>
            <a:off x="7032980" y="5005805"/>
            <a:ext cx="4608354" cy="989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smtClean="0">
                <a:solidFill>
                  <a:schemeClr val="accent1">
                    <a:lumMod val="50000"/>
                  </a:schemeClr>
                </a:solidFill>
                <a:cs typeface="Times New Roman" panose="02020603050405020304" pitchFamily="18" charset="0"/>
              </a:rPr>
              <a:t>об </a:t>
            </a:r>
            <a:r>
              <a:rPr lang="ru-RU" sz="1400" dirty="0">
                <a:solidFill>
                  <a:schemeClr val="accent1">
                    <a:lumMod val="50000"/>
                  </a:schemeClr>
                </a:solidFill>
                <a:cs typeface="Times New Roman" panose="02020603050405020304" pitchFamily="18" charset="0"/>
              </a:rPr>
              <a:t>аресте, запрете совершать сделки с недвижимостью, о включении вашего земельного участка в зону с особыми условиями использования территории</a:t>
            </a:r>
          </a:p>
        </p:txBody>
      </p:sp>
      <p:pic>
        <p:nvPicPr>
          <p:cNvPr id="21"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3483608"/>
            <a:ext cx="370392" cy="375962"/>
          </a:xfrm>
          <a:prstGeom prst="rect">
            <a:avLst/>
          </a:prstGeom>
        </p:spPr>
      </p:pic>
      <p:pic>
        <p:nvPicPr>
          <p:cNvPr id="22"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4192346"/>
            <a:ext cx="370392" cy="375962"/>
          </a:xfrm>
          <a:prstGeom prst="rect">
            <a:avLst/>
          </a:prstGeom>
        </p:spPr>
      </p:pic>
      <p:pic>
        <p:nvPicPr>
          <p:cNvPr id="23"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5500504"/>
            <a:ext cx="370392" cy="375962"/>
          </a:xfrm>
          <a:prstGeom prst="rect">
            <a:avLst/>
          </a:prstGeom>
        </p:spPr>
      </p:pic>
      <p:pic>
        <p:nvPicPr>
          <p:cNvPr id="25"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3483608"/>
            <a:ext cx="370392" cy="375962"/>
          </a:xfrm>
          <a:prstGeom prst="rect">
            <a:avLst/>
          </a:prstGeom>
        </p:spPr>
      </p:pic>
      <p:pic>
        <p:nvPicPr>
          <p:cNvPr id="26"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4295167"/>
            <a:ext cx="370392" cy="375962"/>
          </a:xfrm>
          <a:prstGeom prst="rect">
            <a:avLst/>
          </a:prstGeom>
        </p:spPr>
      </p:pic>
      <p:pic>
        <p:nvPicPr>
          <p:cNvPr id="27"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5049673"/>
            <a:ext cx="370392" cy="375962"/>
          </a:xfrm>
          <a:prstGeom prst="rect">
            <a:avLst/>
          </a:prstGeom>
        </p:spPr>
      </p:pic>
    </p:spTree>
    <p:extLst>
      <p:ext uri="{BB962C8B-B14F-4D97-AF65-F5344CB8AC3E}">
        <p14:creationId xmlns:p14="http://schemas.microsoft.com/office/powerpoint/2010/main" xmlns="" val="5702242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5620</TotalTime>
  <Words>776</Words>
  <Application>Microsoft Office PowerPoint</Application>
  <PresentationFormat>Произвольный</PresentationFormat>
  <Paragraphs>76</Paragraphs>
  <Slides>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Слайд 1</vt:lpstr>
      <vt:lpstr>ПАМЯТКА порядка государственной регистрации прав собственности</vt:lpstr>
      <vt:lpstr>Слайд 3</vt:lpstr>
      <vt:lpstr>К кому обратится для разработки технического плана ?</vt:lpstr>
      <vt:lpstr>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vt:lpstr>
      <vt:lpstr>Слайд 6</vt:lpstr>
      <vt:lpstr>Росреестр рекомендует собственникам недвижимости внести в Единый государственный реестр недвижимости (ЕГРН) свою электронную почту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Супрун Дарья Сергеевна</dc:creator>
  <cp:lastModifiedBy>экономист</cp:lastModifiedBy>
  <cp:revision>515</cp:revision>
  <cp:lastPrinted>2022-09-06T05:58:04Z</cp:lastPrinted>
  <dcterms:created xsi:type="dcterms:W3CDTF">2022-02-04T13:37:44Z</dcterms:created>
  <dcterms:modified xsi:type="dcterms:W3CDTF">2023-02-01T12:59:27Z</dcterms:modified>
</cp:coreProperties>
</file>